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notesMasterIdLst>
    <p:notesMasterId r:id="rId14"/>
  </p:notesMasterIdLst>
  <p:sldIdLst>
    <p:sldId id="256" r:id="rId2"/>
    <p:sldId id="267" r:id="rId3"/>
    <p:sldId id="268" r:id="rId4"/>
    <p:sldId id="257" r:id="rId5"/>
    <p:sldId id="258" r:id="rId6"/>
    <p:sldId id="259"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851" autoAdjust="0"/>
  </p:normalViewPr>
  <p:slideViewPr>
    <p:cSldViewPr snapToGrid="0">
      <p:cViewPr varScale="1">
        <p:scale>
          <a:sx n="63" d="100"/>
          <a:sy n="63" d="100"/>
        </p:scale>
        <p:origin x="16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A511765A-4932-4768-BE9F-F2F5AB68E0E2}" type="datetimeFigureOut">
              <a:rPr lang="he-IL" smtClean="0"/>
              <a:t>כ"ח/שבט/תשפ"ד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39E6B42-6842-4983-8E7C-814CD1AFE271}" type="slidenum">
              <a:rPr lang="he-IL" smtClean="0"/>
              <a:t>‹#›</a:t>
            </a:fld>
            <a:endParaRPr lang="he-IL"/>
          </a:p>
        </p:txBody>
      </p:sp>
    </p:spTree>
    <p:extLst>
      <p:ext uri="{BB962C8B-B14F-4D97-AF65-F5344CB8AC3E}">
        <p14:creationId xmlns:p14="http://schemas.microsoft.com/office/powerpoint/2010/main" val="3808716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CCAAF-6312-A0A4-1145-0A775EF38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C6627-6C0E-C046-31CE-402285C61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4A75F-B93B-562D-1B68-A78296634406}"/>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51AD6226-B30F-F68A-B996-9008A2D4F8FE}"/>
              </a:ext>
            </a:extLst>
          </p:cNvPr>
          <p:cNvSpPr>
            <a:spLocks noGrp="1"/>
          </p:cNvSpPr>
          <p:nvPr>
            <p:ph type="sldNum" sz="quarter" idx="5"/>
          </p:nvPr>
        </p:nvSpPr>
        <p:spPr/>
        <p:txBody>
          <a:bodyPr/>
          <a:lstStyle/>
          <a:p>
            <a:fld id="{B39E6B42-6842-4983-8E7C-814CD1AFE271}" type="slidenum">
              <a:rPr lang="he-IL" smtClean="0"/>
              <a:t>2</a:t>
            </a:fld>
            <a:endParaRPr lang="he-IL"/>
          </a:p>
        </p:txBody>
      </p:sp>
    </p:spTree>
    <p:extLst>
      <p:ext uri="{BB962C8B-B14F-4D97-AF65-F5344CB8AC3E}">
        <p14:creationId xmlns:p14="http://schemas.microsoft.com/office/powerpoint/2010/main" val="2597892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dirty="0">
                <a:effectLst/>
                <a:latin typeface="Calibri" panose="020F0502020204030204" pitchFamily="34" charset="0"/>
                <a:ea typeface="Calibri" panose="020F0502020204030204" pitchFamily="34" charset="0"/>
                <a:cs typeface="Arial" panose="020B0604020202020204" pitchFamily="34" charset="0"/>
              </a:rPr>
              <a:t>השחקן לומד להכיר את העולם הזה בעזרת סיפור בכניסה למשחק וכל מיני-סיפורים המועברים במהלך התקדמות.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dirty="0">
                <a:effectLst/>
                <a:latin typeface="Calibri" panose="020F0502020204030204" pitchFamily="34" charset="0"/>
                <a:cs typeface="Arial" panose="020B0604020202020204" pitchFamily="34" charset="0"/>
              </a:rPr>
              <a:t>הוא מכיר את העולם יותר בכך שהוא חוקר ומשוטט בו יותר ומנצח בוסים(ובכך נפתחים עוד בוסים להילחם ומעברים ושבילים בעולם, לדבר עם דמויות </a:t>
            </a:r>
            <a:r>
              <a:rPr lang="en-US" sz="1200" dirty="0">
                <a:effectLst/>
                <a:latin typeface="Calibri" panose="020F0502020204030204" pitchFamily="34" charset="0"/>
                <a:cs typeface="Arial" panose="020B0604020202020204" pitchFamily="34" charset="0"/>
              </a:rPr>
              <a:t>NPC</a:t>
            </a:r>
            <a:r>
              <a:rPr lang="he-IL" sz="1200" dirty="0">
                <a:effectLst/>
                <a:latin typeface="Calibri" panose="020F0502020204030204" pitchFamily="34" charset="0"/>
                <a:cs typeface="Arial" panose="020B0604020202020204" pitchFamily="34" charset="0"/>
              </a:rPr>
              <a:t> וכו'</a:t>
            </a:r>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11</a:t>
            </a:fld>
            <a:endParaRPr lang="he-IL"/>
          </a:p>
        </p:txBody>
      </p:sp>
    </p:spTree>
    <p:extLst>
      <p:ext uri="{BB962C8B-B14F-4D97-AF65-F5344CB8AC3E}">
        <p14:creationId xmlns:p14="http://schemas.microsoft.com/office/powerpoint/2010/main" val="3686736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39E6B42-6842-4983-8E7C-814CD1AFE271}" type="slidenum">
              <a:rPr lang="he-IL" smtClean="0"/>
              <a:t>3</a:t>
            </a:fld>
            <a:endParaRPr lang="he-IL"/>
          </a:p>
        </p:txBody>
      </p:sp>
    </p:spTree>
    <p:extLst>
      <p:ext uri="{BB962C8B-B14F-4D97-AF65-F5344CB8AC3E}">
        <p14:creationId xmlns:p14="http://schemas.microsoft.com/office/powerpoint/2010/main" val="2070372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השחקן נדרש לפתח לעצמו אסטרטגיה במהלך המשחק, ככל שהמשחק מתקדם יידרש השחקן לפתח אסטרטגיה מחושבת ומתוחכמת יותר על מנת לנצח במשחק</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כמו למשל בחירת נשק להילחם. בנוסף, יידרש מהשחקן עמידה בזמנים כיוון שבכל שלב יש ציון כמו מבחן של השלב וכמה כוכבים הוא יקבל, וחשיבה מהירה מכיוון שכל פעם הבוסים משתנים ומתנהגים באופן שונה והוא צריך לחשוב כיצד להביס אותם.</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ההבדלים בין רמות הקושי באות לידי ביטוי בכך שכאשר השחקן בוחר רמת קושי מתקדמת יותר אז </a:t>
            </a:r>
            <a:r>
              <a:rPr lang="he-IL" sz="1800" dirty="0" err="1">
                <a:effectLst/>
                <a:latin typeface="Calibri" panose="020F0502020204030204" pitchFamily="34" charset="0"/>
                <a:ea typeface="Calibri" panose="020F0502020204030204" pitchFamily="34" charset="0"/>
                <a:cs typeface="Arial" panose="020B0604020202020204" pitchFamily="34" charset="0"/>
              </a:rPr>
              <a:t>ה''בוסים</a:t>
            </a:r>
            <a:r>
              <a:rPr lang="he-IL" sz="1800" dirty="0">
                <a:effectLst/>
                <a:latin typeface="Calibri" panose="020F0502020204030204" pitchFamily="34" charset="0"/>
                <a:ea typeface="Calibri" panose="020F0502020204030204" pitchFamily="34" charset="0"/>
                <a:cs typeface="Arial" panose="020B0604020202020204" pitchFamily="34" charset="0"/>
              </a:rPr>
              <a:t>'' במשחק שהשחקן צריך לעבור כדי לנצח במשחק היא קשה יותר, בנוסף, ישנם בוסים אשר מתפתחים ומשנים את צורתם, רק  ברמת קושי גבוהה שנבחרה, רמת קושי משפיעה גם היא על אופי המשחק. </a:t>
            </a: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ככך שרמת הקושי עולה אז הבוסים שנלחמים מול השחקן נלחמים בצורה חכמה </a:t>
            </a:r>
            <a:r>
              <a:rPr lang="he-IL" sz="1800" dirty="0" err="1">
                <a:effectLst/>
                <a:latin typeface="Calibri" panose="020F0502020204030204" pitchFamily="34" charset="0"/>
                <a:ea typeface="Calibri" panose="020F0502020204030204" pitchFamily="34" charset="0"/>
                <a:cs typeface="Arial" panose="020B0604020202020204" pitchFamily="34" charset="0"/>
              </a:rPr>
              <a:t>יותר,משנים</a:t>
            </a:r>
            <a:r>
              <a:rPr lang="he-IL" sz="1800" dirty="0">
                <a:effectLst/>
                <a:latin typeface="Calibri" panose="020F0502020204030204" pitchFamily="34" charset="0"/>
                <a:ea typeface="Calibri" panose="020F0502020204030204" pitchFamily="34" charset="0"/>
                <a:cs typeface="Arial" panose="020B0604020202020204" pitchFamily="34" charset="0"/>
              </a:rPr>
              <a:t> את צורתם ונלחמים בשיטות מגוונות יותר ומאתגרות יותר.</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רמת הקושי משתנה דינאמית כך ששחקן מתחיל לא נפתחות בפניו כל הדרכים במפת המשחק לבוסים </a:t>
            </a:r>
            <a:r>
              <a:rPr lang="he-IL" sz="1800" dirty="0" err="1">
                <a:effectLst/>
                <a:latin typeface="Calibri" panose="020F0502020204030204" pitchFamily="34" charset="0"/>
                <a:ea typeface="Calibri" panose="020F0502020204030204" pitchFamily="34" charset="0"/>
                <a:cs typeface="Arial" panose="020B0604020202020204" pitchFamily="34" charset="0"/>
              </a:rPr>
              <a:t>מסויימים</a:t>
            </a:r>
            <a:r>
              <a:rPr lang="he-IL" sz="1800" dirty="0">
                <a:effectLst/>
                <a:latin typeface="Calibri" panose="020F0502020204030204" pitchFamily="34" charset="0"/>
                <a:ea typeface="Calibri" panose="020F0502020204030204" pitchFamily="34" charset="0"/>
                <a:cs typeface="Arial" panose="020B0604020202020204" pitchFamily="34" charset="0"/>
              </a:rPr>
              <a:t>, ככל שמתקדמים במשחק נפתחות בפני השחקן יותר אופציות ואפשרויות למשל לחימה עם בוסים גדולים וחזקים יותר, השגת מטבעות כדי לקנות נשקים, הרחבת יכולות </a:t>
            </a:r>
            <a:r>
              <a:rPr lang="he-IL" sz="1800" dirty="0" err="1">
                <a:effectLst/>
                <a:latin typeface="Calibri" panose="020F0502020204030204" pitchFamily="34" charset="0"/>
                <a:ea typeface="Calibri" panose="020F0502020204030204" pitchFamily="34" charset="0"/>
                <a:cs typeface="Arial" panose="020B0604020202020204" pitchFamily="34" charset="0"/>
              </a:rPr>
              <a:t>וכו</a:t>
            </a: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4</a:t>
            </a:fld>
            <a:endParaRPr lang="he-IL"/>
          </a:p>
        </p:txBody>
      </p:sp>
    </p:spTree>
    <p:extLst>
      <p:ext uri="{BB962C8B-B14F-4D97-AF65-F5344CB8AC3E}">
        <p14:creationId xmlns:p14="http://schemas.microsoft.com/office/powerpoint/2010/main" val="189874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בתחילת המשחק השחקן בוחר את סוג השחקן בה ישחק במהלך המשחק. בנוסף, בוחר השחקן איזה נשק לשחק ובכך לקבוע את מהלך המשחק.</a:t>
            </a: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השחקן במהלך השלבים ,ההליכה במפה והבסת הבוסים להשיג מטבעות איתם השחקן קונה נשקים ויכולות חדשים ובכך נותן לשחקן תחושה של שליטה ובחירה על המשך דרכו במשחק.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המשחק רושם לשחקן בגדול שהוא מת ובכך נותן לו משוב על הצלחה או כישלון,</a:t>
            </a: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המשחק מראה לשחקן כמו מסלול ריצה אשר בו הוא יכול לראות היכן נכשל.</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המשחק משתמש בצלילים ואנימציות על מנת לתת משוב על ניצחון או כישלון השחקן.</a:t>
            </a:r>
          </a:p>
          <a:p>
            <a:pPr marL="285750" indent="-285750" algn="r" rtl="1">
              <a:lnSpc>
                <a:spcPct val="106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5</a:t>
            </a:fld>
            <a:endParaRPr lang="he-IL"/>
          </a:p>
        </p:txBody>
      </p:sp>
    </p:spTree>
    <p:extLst>
      <p:ext uri="{BB962C8B-B14F-4D97-AF65-F5344CB8AC3E}">
        <p14:creationId xmlns:p14="http://schemas.microsoft.com/office/powerpoint/2010/main" val="373786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lnSpc>
                <a:spcPct val="106000"/>
              </a:lnSpc>
              <a:spcAft>
                <a:spcPts val="800"/>
              </a:spcAft>
              <a:buFont typeface="Arial" panose="020B0604020202020204" pitchFamily="34" charset="0"/>
              <a:buNone/>
            </a:pPr>
            <a:r>
              <a:rPr lang="he-IL" sz="1800" dirty="0">
                <a:effectLst/>
                <a:latin typeface="Calibri" panose="020F0502020204030204" pitchFamily="34" charset="0"/>
                <a:ea typeface="Calibri" panose="020F0502020204030204" pitchFamily="34" charset="0"/>
                <a:cs typeface="Arial" panose="020B0604020202020204" pitchFamily="34" charset="0"/>
              </a:rPr>
              <a:t>המשחק מתאים במיוחד לאנשים </a:t>
            </a:r>
            <a:r>
              <a:rPr lang="he-IL" sz="1800" dirty="0" err="1">
                <a:effectLst/>
                <a:latin typeface="Calibri" panose="020F0502020204030204" pitchFamily="34" charset="0"/>
                <a:ea typeface="Calibri" panose="020F0502020204030204" pitchFamily="34" charset="0"/>
                <a:cs typeface="Arial" panose="020B0604020202020204" pitchFamily="34" charset="0"/>
              </a:rPr>
              <a:t>היישגים</a:t>
            </a:r>
            <a:r>
              <a:rPr lang="he-IL" sz="1800" dirty="0">
                <a:effectLst/>
                <a:latin typeface="Calibri" panose="020F0502020204030204" pitchFamily="34" charset="0"/>
                <a:ea typeface="Calibri" panose="020F0502020204030204" pitchFamily="34" charset="0"/>
                <a:cs typeface="Arial" panose="020B0604020202020204" pitchFamily="34" charset="0"/>
              </a:rPr>
              <a:t> ותחרותיים בכך 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latin typeface="Calibri" panose="020F0502020204030204" pitchFamily="34" charset="0"/>
                <a:ea typeface="Calibri" panose="020F0502020204030204" pitchFamily="34" charset="0"/>
                <a:cs typeface="Arial" panose="020B0604020202020204" pitchFamily="34" charset="0"/>
              </a:rPr>
              <a:t>ההישגי- להתקדם לרמות ובוסים יותר קשים ומאתגרים אשר קשים משלב לשלב, כאשר כל בוס מתייחד ביכולות לחימה שונות ושינויי צורה,</a:t>
            </a: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תחרותיות – בכל שלב שאתה מביס בוס אתה מקבל ציון ,כמה זמן וכו' ובכך אתה יכול להשוות עם אנשים אחרים.</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Cuphead features a delightful and iconic soundtrack inspired by jazz, big band, and ragtime music from the 1920s and 1930s</a:t>
            </a:r>
          </a:p>
          <a:p>
            <a:pPr marL="285750" indent="-285750" algn="r" rtl="1">
              <a:lnSpc>
                <a:spcPct val="106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https://www.youtube.com/watch?v=v6h1vM9W2NM&amp;ab_channel=StudioMDHR</a:t>
            </a:r>
          </a:p>
          <a:p>
            <a:pPr marL="285750" indent="-285750" algn="r" rtl="1">
              <a:lnSpc>
                <a:spcPct val="106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https://www.youtube.com/watch?v=nxB2K9l6S6E&amp;ab_channel=StudioMDHR</a:t>
            </a:r>
          </a:p>
          <a:p>
            <a:pPr marL="285750" indent="-285750" algn="r" rtl="1">
              <a:lnSpc>
                <a:spcPct val="106000"/>
              </a:lnSpc>
              <a:spcAft>
                <a:spcPts val="800"/>
              </a:spcAft>
              <a:buFont typeface="Arial" panose="020B0604020202020204" pitchFamily="34" charset="0"/>
              <a:buChar char="•"/>
            </a:pP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חקר: חפש אזורים נסתרים, מעברים סודיים וביצי פסחא המפוזרים לאורך המשחק. בחלק מהרמות יש מטבעות או פריטי אספנות מוסתרים שתוכלו לגלות על ידי חקירת כל פינה ופינה.</a:t>
            </a:r>
          </a:p>
          <a:p>
            <a:pPr marL="285750" indent="-285750" algn="r" rtl="1">
              <a:lnSpc>
                <a:spcPct val="106000"/>
              </a:lnSpc>
              <a:spcAft>
                <a:spcPts val="800"/>
              </a:spcAft>
              <a:buFont typeface="Arial" panose="020B0604020202020204" pitchFamily="34" charset="0"/>
              <a:buChar char="•"/>
            </a:pP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אינטראקציות עם דמויות: הקדישו זמן לאינטראקציה עם </a:t>
            </a:r>
            <a:r>
              <a:rPr lang="en-US" sz="1800" dirty="0">
                <a:effectLst/>
                <a:latin typeface="Calibri" panose="020F0502020204030204" pitchFamily="34" charset="0"/>
                <a:ea typeface="Calibri" panose="020F0502020204030204" pitchFamily="34" charset="0"/>
                <a:cs typeface="Arial" panose="020B0604020202020204" pitchFamily="34" charset="0"/>
              </a:rPr>
              <a:t>NPCs </a:t>
            </a:r>
            <a:r>
              <a:rPr lang="he-IL" sz="1800" dirty="0">
                <a:effectLst/>
                <a:latin typeface="Calibri" panose="020F0502020204030204" pitchFamily="34" charset="0"/>
                <a:ea typeface="Calibri" panose="020F0502020204030204" pitchFamily="34" charset="0"/>
                <a:cs typeface="Arial" panose="020B0604020202020204" pitchFamily="34" charset="0"/>
              </a:rPr>
              <a:t>בעולם המשחק. הם עשויים לנהל דיאלוג מצחיק או להציע משימות צד המספקות אתגרים או תגמולים נוספים.</a:t>
            </a:r>
          </a:p>
          <a:p>
            <a:pPr marL="285750" indent="-285750" algn="r" rtl="1">
              <a:lnSpc>
                <a:spcPct val="106000"/>
              </a:lnSpc>
              <a:spcAft>
                <a:spcPts val="800"/>
              </a:spcAft>
              <a:buFont typeface="Arial" panose="020B0604020202020204" pitchFamily="34" charset="0"/>
              <a:buChar char="•"/>
            </a:pP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הנאה מהאמנות והמוזיקה: </a:t>
            </a:r>
            <a:r>
              <a:rPr lang="en-US" sz="1800" dirty="0">
                <a:effectLst/>
                <a:latin typeface="Calibri" panose="020F0502020204030204" pitchFamily="34" charset="0"/>
                <a:ea typeface="Calibri" panose="020F0502020204030204" pitchFamily="34" charset="0"/>
                <a:cs typeface="Arial" panose="020B0604020202020204" pitchFamily="34" charset="0"/>
              </a:rPr>
              <a:t>Cuphead </a:t>
            </a:r>
            <a:r>
              <a:rPr lang="he-IL" sz="1800" dirty="0">
                <a:effectLst/>
                <a:latin typeface="Calibri" panose="020F0502020204030204" pitchFamily="34" charset="0"/>
                <a:ea typeface="Calibri" panose="020F0502020204030204" pitchFamily="34" charset="0"/>
                <a:cs typeface="Arial" panose="020B0604020202020204" pitchFamily="34" charset="0"/>
              </a:rPr>
              <a:t>ידועה בסגנון האמנות היפהפה שלו המצויר ביד ובפסקול הג'אז הקליט שלו. קחו רגע להעריך את הוויזואליה והאזינו למוזיקה בזמן שאתם מנגנים בכל רמה.</a:t>
            </a:r>
          </a:p>
          <a:p>
            <a:pPr marL="285750" indent="-285750" algn="r" rtl="1">
              <a:lnSpc>
                <a:spcPct val="106000"/>
              </a:lnSpc>
              <a:spcAft>
                <a:spcPts val="800"/>
              </a:spcAft>
              <a:buFont typeface="Arial" panose="020B0604020202020204" pitchFamily="34" charset="0"/>
              <a:buChar char="•"/>
            </a:pP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יכולת משחק חוזרת: בעוד ש-</a:t>
            </a:r>
            <a:r>
              <a:rPr lang="en-US" sz="1800" dirty="0">
                <a:effectLst/>
                <a:latin typeface="Calibri" panose="020F0502020204030204" pitchFamily="34" charset="0"/>
                <a:ea typeface="Calibri" panose="020F0502020204030204" pitchFamily="34" charset="0"/>
                <a:cs typeface="Arial" panose="020B0604020202020204" pitchFamily="34" charset="0"/>
              </a:rPr>
              <a:t>Cuphead </a:t>
            </a:r>
            <a:r>
              <a:rPr lang="he-IL" sz="1800" dirty="0">
                <a:effectLst/>
                <a:latin typeface="Calibri" panose="020F0502020204030204" pitchFamily="34" charset="0"/>
                <a:ea typeface="Calibri" panose="020F0502020204030204" pitchFamily="34" charset="0"/>
                <a:cs typeface="Arial" panose="020B0604020202020204" pitchFamily="34" charset="0"/>
              </a:rPr>
              <a:t>יכול להיות מאתגר, הוא גם מעודד משחק חוזר באמצעות מערכת הדירוג והיעדים האופציונליים שלו. שחקנים יכולים לשחק מחדש רמות כדי לשפר את הביצועים שלהם, להרוויח ציונים גבוהים יותר ולפתוח תוכן נוסף כמו סודות נסתרים וסופים חלופיים.</a:t>
            </a:r>
            <a:r>
              <a:rPr lang="en-US" sz="1800" dirty="0">
                <a:effectLst/>
                <a:latin typeface="Calibri" panose="020F0502020204030204" pitchFamily="34" charset="0"/>
                <a:ea typeface="Calibri" panose="020F0502020204030204" pitchFamily="34" charset="0"/>
                <a:cs typeface="Arial" panose="020B0604020202020204" pitchFamily="34" charset="0"/>
              </a:rPr>
              <a:t>REPLAY VALUE –</a:t>
            </a:r>
            <a:r>
              <a:rPr lang="he-IL" sz="1800" dirty="0">
                <a:effectLst/>
                <a:latin typeface="Calibri" panose="020F0502020204030204" pitchFamily="34" charset="0"/>
                <a:ea typeface="Calibri" panose="020F0502020204030204" pitchFamily="34" charset="0"/>
                <a:cs typeface="Arial" panose="020B0604020202020204" pitchFamily="34" charset="0"/>
              </a:rPr>
              <a:t>לשחק מחדש אחרי שהגעתי ליעד אני יכול לשחק </a:t>
            </a:r>
            <a:r>
              <a:rPr lang="he-IL" sz="1800" dirty="0" err="1">
                <a:effectLst/>
                <a:latin typeface="Calibri" panose="020F0502020204030204" pitchFamily="34" charset="0"/>
                <a:ea typeface="Calibri" panose="020F0502020204030204" pitchFamily="34" charset="0"/>
                <a:cs typeface="Arial" panose="020B0604020202020204" pitchFamily="34" charset="0"/>
              </a:rPr>
              <a:t>שוב.להגיע</a:t>
            </a:r>
            <a:r>
              <a:rPr lang="he-IL" sz="1800" dirty="0">
                <a:effectLst/>
                <a:latin typeface="Calibri" panose="020F0502020204030204" pitchFamily="34" charset="0"/>
                <a:ea typeface="Calibri" panose="020F0502020204030204" pitchFamily="34" charset="0"/>
                <a:cs typeface="Arial" panose="020B0604020202020204" pitchFamily="34" charset="0"/>
              </a:rPr>
              <a:t> לסיומים שונים</a:t>
            </a:r>
          </a:p>
          <a:p>
            <a:pPr marL="285750" indent="-285750" algn="r" rtl="1">
              <a:lnSpc>
                <a:spcPct val="106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6</a:t>
            </a:fld>
            <a:endParaRPr lang="he-IL"/>
          </a:p>
        </p:txBody>
      </p:sp>
    </p:spTree>
    <p:extLst>
      <p:ext uri="{BB962C8B-B14F-4D97-AF65-F5344CB8AC3E}">
        <p14:creationId xmlns:p14="http://schemas.microsoft.com/office/powerpoint/2010/main" val="4176775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יש מפה עם </a:t>
            </a:r>
            <a:r>
              <a:rPr lang="he-IL" dirty="0" err="1">
                <a:effectLst/>
                <a:latin typeface="Calibri" panose="020F0502020204030204" pitchFamily="34" charset="0"/>
                <a:ea typeface="Calibri" panose="020F0502020204030204" pitchFamily="34" charset="0"/>
                <a:cs typeface="Arial" panose="020B0604020202020204" pitchFamily="34" charset="0"/>
              </a:rPr>
              <a:t>איזורים</a:t>
            </a:r>
            <a:r>
              <a:rPr lang="he-IL" dirty="0">
                <a:effectLst/>
                <a:latin typeface="Calibri" panose="020F0502020204030204" pitchFamily="34" charset="0"/>
                <a:ea typeface="Calibri" panose="020F0502020204030204" pitchFamily="34" charset="0"/>
                <a:cs typeface="Arial" panose="020B0604020202020204" pitchFamily="34" charset="0"/>
              </a:rPr>
              <a:t> חסומים – הדבר מוסיף ומעורר סקרנות מה יש בהמשך הדרך, </a:t>
            </a:r>
          </a:p>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סוגי הבוסים השונים אשר שונים בצורתם ויכולתם גרמו לנו לרצות לפגוש עוד בוסים ולהתמודד עם אתגרים שונים ומשונים</a:t>
            </a:r>
          </a:p>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הכוחות השונים ואפקט הניצחון יצרו התלהבות וגרמו לנו לרצות להמשיך לשחק.</a:t>
            </a:r>
          </a:p>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בנוסף, אנימציות וצלילים מעודדים את הרצון לחזור ולשחק שוב. </a:t>
            </a:r>
          </a:p>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עיצוב המשחק: </a:t>
            </a:r>
          </a:p>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סגנון אומנות ואנימציה: סגנון האמנות המצויר ביד של </a:t>
            </a:r>
            <a:r>
              <a:rPr lang="en-US" dirty="0">
                <a:effectLst/>
                <a:latin typeface="Calibri" panose="020F0502020204030204" pitchFamily="34" charset="0"/>
                <a:ea typeface="Calibri" panose="020F0502020204030204" pitchFamily="34" charset="0"/>
                <a:cs typeface="Arial" panose="020B0604020202020204" pitchFamily="34" charset="0"/>
              </a:rPr>
              <a:t>Cuphead </a:t>
            </a:r>
            <a:r>
              <a:rPr lang="he-IL" dirty="0">
                <a:effectLst/>
                <a:latin typeface="Calibri" panose="020F0502020204030204" pitchFamily="34" charset="0"/>
                <a:ea typeface="Calibri" panose="020F0502020204030204" pitchFamily="34" charset="0"/>
                <a:cs typeface="Arial" panose="020B0604020202020204" pitchFamily="34" charset="0"/>
              </a:rPr>
              <a:t>מזכיר קריקטורות משנות ה-30, ומעניק למשחק תחושה חזותית ונוסטלגית מדהימה</a:t>
            </a:r>
          </a:p>
          <a:p>
            <a:pPr marL="285750" indent="-285750" algn="r" rtl="1">
              <a:lnSpc>
                <a:spcPct val="106000"/>
              </a:lnSpc>
              <a:spcAft>
                <a:spcPts val="800"/>
              </a:spcAft>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39E6B42-6842-4983-8E7C-814CD1AFE271}" type="slidenum">
              <a:rPr lang="he-IL" smtClean="0"/>
              <a:t>7</a:t>
            </a:fld>
            <a:endParaRPr lang="he-IL"/>
          </a:p>
        </p:txBody>
      </p:sp>
    </p:spTree>
    <p:extLst>
      <p:ext uri="{BB962C8B-B14F-4D97-AF65-F5344CB8AC3E}">
        <p14:creationId xmlns:p14="http://schemas.microsoft.com/office/powerpoint/2010/main" val="1041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0" dirty="0">
                <a:effectLst/>
                <a:latin typeface="Calibri" panose="020F0502020204030204" pitchFamily="34" charset="0"/>
                <a:ea typeface="Calibri" panose="020F0502020204030204" pitchFamily="34" charset="0"/>
                <a:cs typeface="Arial" panose="020B0604020202020204" pitchFamily="34" charset="0"/>
              </a:rPr>
              <a:t>הסיפור רקע מועבר לשחקן בפעם הראשונה שבה מפעיל את המשחק </a:t>
            </a:r>
            <a:r>
              <a:rPr lang="he-IL" sz="1200" b="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באמצעות רצף תמונות בספר</a:t>
            </a:r>
            <a:r>
              <a:rPr lang="he-IL" sz="1200" b="0" dirty="0">
                <a:effectLst/>
                <a:latin typeface="Calibri" panose="020F0502020204030204" pitchFamily="34" charset="0"/>
                <a:ea typeface="Calibri" panose="020F0502020204030204" pitchFamily="34" charset="0"/>
                <a:cs typeface="Arial" panose="020B0604020202020204" pitchFamily="34" charset="0"/>
              </a:rPr>
              <a:t>.</a:t>
            </a:r>
            <a:endParaRPr lang="en-US" sz="1200" b="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a:p>
            <a:pPr marL="457200" algn="r" rtl="1">
              <a:lnSpc>
                <a:spcPct val="107000"/>
              </a:lnSpc>
            </a:pPr>
            <a:r>
              <a:rPr lang="he-IL" sz="1800" b="1" kern="100" dirty="0">
                <a:effectLst/>
                <a:latin typeface="Calibri" panose="020F0502020204030204" pitchFamily="34" charset="0"/>
                <a:ea typeface="Calibri" panose="020F0502020204030204" pitchFamily="34" charset="0"/>
                <a:cs typeface="Arial" panose="020B0604020202020204" pitchFamily="34" charset="0"/>
              </a:rPr>
              <a:t>במקום קסום באי </a:t>
            </a:r>
            <a:r>
              <a:rPr lang="he-IL" sz="1800" b="1" kern="100" dirty="0" err="1">
                <a:effectLst/>
                <a:latin typeface="Calibri" panose="020F0502020204030204" pitchFamily="34" charset="0"/>
                <a:ea typeface="Calibri" panose="020F0502020204030204" pitchFamily="34" charset="0"/>
                <a:cs typeface="Arial" panose="020B0604020202020204" pitchFamily="34" charset="0"/>
              </a:rPr>
              <a:t>אינקוול</a:t>
            </a:r>
            <a:r>
              <a:rPr lang="he-IL" sz="1800" b="1" kern="100" dirty="0">
                <a:effectLst/>
                <a:latin typeface="Calibri" panose="020F0502020204030204" pitchFamily="34" charset="0"/>
                <a:ea typeface="Calibri" panose="020F0502020204030204" pitchFamily="34" charset="0"/>
                <a:cs typeface="Arial" panose="020B0604020202020204" pitchFamily="34" charset="0"/>
              </a:rPr>
              <a:t>, חיו שני אחים ,</a:t>
            </a:r>
            <a:r>
              <a:rPr lang="en-US" sz="1800" b="1" kern="100" dirty="0">
                <a:effectLst/>
                <a:latin typeface="Calibri" panose="020F0502020204030204" pitchFamily="34" charset="0"/>
                <a:ea typeface="Calibri" panose="020F0502020204030204" pitchFamily="34" charset="0"/>
                <a:cs typeface="Arial" panose="020B0604020202020204" pitchFamily="34" charset="0"/>
              </a:rPr>
              <a:t> Cuphead</a:t>
            </a:r>
            <a:r>
              <a:rPr lang="he-IL" sz="1800" b="1" kern="100" dirty="0">
                <a:effectLst/>
                <a:latin typeface="Calibri" panose="020F0502020204030204" pitchFamily="34" charset="0"/>
                <a:ea typeface="Calibri" panose="020F0502020204030204" pitchFamily="34" charset="0"/>
                <a:cs typeface="Arial" panose="020B0604020202020204" pitchFamily="34" charset="0"/>
              </a:rPr>
              <a:t>ו- </a:t>
            </a:r>
            <a:r>
              <a:rPr lang="en-US" sz="1800" b="1" kern="100" dirty="0">
                <a:effectLst/>
                <a:latin typeface="Calibri" panose="020F0502020204030204" pitchFamily="34" charset="0"/>
                <a:ea typeface="Calibri" panose="020F0502020204030204" pitchFamily="34" charset="0"/>
                <a:cs typeface="Arial" panose="020B0604020202020204" pitchFamily="34" charset="0"/>
              </a:rPr>
              <a:t>Mugman</a:t>
            </a:r>
            <a:r>
              <a:rPr lang="en-US" sz="1800" b="1" kern="100" dirty="0">
                <a:effectLst/>
                <a:latin typeface="Arial" panose="020B0604020202020204" pitchFamily="34" charset="0"/>
                <a:ea typeface="Calibri" panose="020F0502020204030204" pitchFamily="34" charset="0"/>
                <a:cs typeface="Arial" panose="020B0604020202020204" pitchFamily="34" charset="0"/>
              </a:rPr>
              <a:t> </a:t>
            </a:r>
            <a:r>
              <a:rPr lang="he-IL" sz="1800" b="1" kern="100" dirty="0">
                <a:effectLst/>
                <a:latin typeface="Arial" panose="020B0604020202020204" pitchFamily="34" charset="0"/>
                <a:ea typeface="Calibri" panose="020F0502020204030204" pitchFamily="34" charset="0"/>
                <a:cs typeface="Arial" panose="020B0604020202020204" pitchFamily="34" charset="0"/>
              </a:rPr>
              <a:t>- שני ילדים חובבי כיף שחיים תחת עינו הפקוחה של </a:t>
            </a:r>
            <a:r>
              <a:rPr lang="en-US" sz="1800" b="1" kern="100" dirty="0">
                <a:effectLst/>
                <a:latin typeface="Calibri" panose="020F0502020204030204" pitchFamily="34" charset="0"/>
                <a:ea typeface="Calibri" panose="020F0502020204030204" pitchFamily="34" charset="0"/>
                <a:cs typeface="Arial" panose="020B0604020202020204" pitchFamily="34" charset="0"/>
              </a:rPr>
              <a:t>Elder Kettle</a:t>
            </a:r>
            <a:r>
              <a:rPr lang="he-IL"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pPr>
            <a:r>
              <a:rPr lang="he-IL" sz="1800" b="1" kern="100" dirty="0">
                <a:effectLst/>
                <a:latin typeface="Calibri" panose="020F0502020204030204" pitchFamily="34" charset="0"/>
                <a:ea typeface="Calibri" panose="020F0502020204030204" pitchFamily="34" charset="0"/>
                <a:cs typeface="Arial" panose="020B0604020202020204" pitchFamily="34" charset="0"/>
              </a:rPr>
              <a:t>למרות אזהרותיו של קטל אלדר, האחים יוצאים ליער ומאבדים את הדרך ומגיעים בטעות לקזינו השטן ,הם נכנסים לשם ומתחילים להמר.</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pPr>
            <a:r>
              <a:rPr lang="he-IL" sz="1800" b="1" kern="100" dirty="0">
                <a:effectLst/>
                <a:latin typeface="Calibri" panose="020F0502020204030204" pitchFamily="34" charset="0"/>
                <a:ea typeface="Calibri" panose="020F0502020204030204" pitchFamily="34" charset="0"/>
                <a:cs typeface="Arial" panose="020B0604020202020204" pitchFamily="34" charset="0"/>
              </a:rPr>
              <a:t>לאחר רצף ארוך של ניצחונות, השטן בכבודו ובעצמו מופיע ומציע להם עסקה ,לתת להם את כל הכסף בקזינו אם הם יזכרו בעוד סבב אחד ובמידה ויפסידו- הוא יקבל את נשמותיהם.</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pPr>
            <a:r>
              <a:rPr lang="he-IL" sz="1800" b="1" kern="100" dirty="0">
                <a:effectLst/>
                <a:latin typeface="Calibri" panose="020F0502020204030204" pitchFamily="34" charset="0"/>
                <a:ea typeface="Calibri" panose="020F0502020204030204" pitchFamily="34" charset="0"/>
                <a:cs typeface="Arial" panose="020B0604020202020204" pitchFamily="34" charset="0"/>
              </a:rPr>
              <a:t> </a:t>
            </a:r>
            <a:r>
              <a:rPr lang="en-US" sz="1800" b="1" kern="100" dirty="0">
                <a:effectLst/>
                <a:latin typeface="Calibri" panose="020F0502020204030204" pitchFamily="34" charset="0"/>
                <a:ea typeface="Calibri" panose="020F0502020204030204" pitchFamily="34" charset="0"/>
                <a:cs typeface="Arial" panose="020B0604020202020204" pitchFamily="34" charset="0"/>
              </a:rPr>
              <a:t>Cuphead</a:t>
            </a:r>
            <a:r>
              <a:rPr lang="he-IL" sz="1800" b="1" kern="100" dirty="0">
                <a:effectLst/>
                <a:latin typeface="Calibri" panose="020F0502020204030204" pitchFamily="34" charset="0"/>
                <a:ea typeface="Calibri" panose="020F0502020204030204" pitchFamily="34" charset="0"/>
                <a:cs typeface="Arial" panose="020B0604020202020204" pitchFamily="34" charset="0"/>
              </a:rPr>
              <a:t> מסנוור </a:t>
            </a:r>
            <a:r>
              <a:rPr lang="he-IL" sz="1800" b="1" kern="100" dirty="0" err="1">
                <a:effectLst/>
                <a:latin typeface="Calibri" panose="020F0502020204030204" pitchFamily="34" charset="0"/>
                <a:ea typeface="Calibri" panose="020F0502020204030204" pitchFamily="34" charset="0"/>
                <a:cs typeface="Arial" panose="020B0604020202020204" pitchFamily="34" charset="0"/>
              </a:rPr>
              <a:t>מהכסף,לא</a:t>
            </a:r>
            <a:r>
              <a:rPr lang="he-IL" sz="1800" b="1" kern="100" dirty="0">
                <a:effectLst/>
                <a:latin typeface="Calibri" panose="020F0502020204030204" pitchFamily="34" charset="0"/>
                <a:ea typeface="Calibri" panose="020F0502020204030204" pitchFamily="34" charset="0"/>
                <a:cs typeface="Arial" panose="020B0604020202020204" pitchFamily="34" charset="0"/>
              </a:rPr>
              <a:t> חושב פעמיים ומטיל את הקובייה ומפסיד.</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spcAft>
                <a:spcPts val="800"/>
              </a:spcAft>
            </a:pPr>
            <a:r>
              <a:rPr lang="he-IL" sz="1800" b="1" kern="100" dirty="0">
                <a:effectLst/>
                <a:latin typeface="Calibri" panose="020F0502020204030204" pitchFamily="34" charset="0"/>
                <a:ea typeface="Calibri" panose="020F0502020204030204" pitchFamily="34" charset="0"/>
                <a:cs typeface="Arial" panose="020B0604020202020204" pitchFamily="34" charset="0"/>
              </a:rPr>
              <a:t>לאחר ההפסד, </a:t>
            </a:r>
            <a:r>
              <a:rPr lang="he-IL" sz="1800" b="1" kern="100" dirty="0" err="1">
                <a:effectLst/>
                <a:latin typeface="Calibri" panose="020F0502020204030204" pitchFamily="34" charset="0"/>
                <a:ea typeface="Calibri" panose="020F0502020204030204" pitchFamily="34" charset="0"/>
                <a:cs typeface="Arial" panose="020B0604020202020204" pitchFamily="34" charset="0"/>
              </a:rPr>
              <a:t>קאפהד</a:t>
            </a:r>
            <a:r>
              <a:rPr lang="he-IL" sz="1800" b="1" kern="100" dirty="0">
                <a:effectLst/>
                <a:latin typeface="Calibri" panose="020F0502020204030204" pitchFamily="34" charset="0"/>
                <a:ea typeface="Calibri" panose="020F0502020204030204" pitchFamily="34" charset="0"/>
                <a:cs typeface="Arial" panose="020B0604020202020204" pitchFamily="34" charset="0"/>
              </a:rPr>
              <a:t> </a:t>
            </a:r>
            <a:r>
              <a:rPr lang="he-IL" sz="1800" b="1" kern="100" dirty="0" err="1">
                <a:effectLst/>
                <a:latin typeface="Calibri" panose="020F0502020204030204" pitchFamily="34" charset="0"/>
                <a:ea typeface="Calibri" panose="020F0502020204030204" pitchFamily="34" charset="0"/>
                <a:cs typeface="Arial" panose="020B0604020202020204" pitchFamily="34" charset="0"/>
              </a:rPr>
              <a:t>ומוגמן</a:t>
            </a:r>
            <a:r>
              <a:rPr lang="he-IL" sz="1800" b="1" kern="100" dirty="0">
                <a:effectLst/>
                <a:latin typeface="Calibri" panose="020F0502020204030204" pitchFamily="34" charset="0"/>
                <a:ea typeface="Calibri" panose="020F0502020204030204" pitchFamily="34" charset="0"/>
                <a:cs typeface="Arial" panose="020B0604020202020204" pitchFamily="34" charset="0"/>
              </a:rPr>
              <a:t> מתחננים לרחמים מהשטן שלא ייקח את נשמותיהם, והשטן מציע להם עסקה חדשה: אם האחים יוכלו לאסוף את "חוזי הנשמה" מבעלי החובות הנמלטים שלו עד חצות למחרת, השטן יחמול על השניים. </a:t>
            </a:r>
            <a:r>
              <a:rPr lang="en-US" sz="1800" b="1" kern="100" dirty="0">
                <a:effectLst/>
                <a:latin typeface="Calibri" panose="020F0502020204030204" pitchFamily="34" charset="0"/>
                <a:ea typeface="Calibri" panose="020F0502020204030204" pitchFamily="34" charset="0"/>
                <a:cs typeface="Arial" panose="020B0604020202020204" pitchFamily="34" charset="0"/>
              </a:rPr>
              <a:t>Cuphead</a:t>
            </a:r>
            <a:r>
              <a:rPr lang="en-US" sz="1800" b="1" kern="100" dirty="0">
                <a:effectLst/>
                <a:latin typeface="Arial" panose="020B0604020202020204" pitchFamily="34" charset="0"/>
                <a:ea typeface="Calibri" panose="020F0502020204030204" pitchFamily="34" charset="0"/>
                <a:cs typeface="Arial" panose="020B0604020202020204" pitchFamily="34" charset="0"/>
              </a:rPr>
              <a:t> </a:t>
            </a:r>
            <a:r>
              <a:rPr lang="he-IL" sz="1800" b="1" kern="100" dirty="0">
                <a:effectLst/>
                <a:latin typeface="Arial" panose="020B0604020202020204" pitchFamily="34" charset="0"/>
                <a:ea typeface="Calibri" panose="020F0502020204030204" pitchFamily="34" charset="0"/>
                <a:cs typeface="Arial" panose="020B0604020202020204" pitchFamily="34" charset="0"/>
              </a:rPr>
              <a:t>ו</a:t>
            </a:r>
            <a:r>
              <a:rPr lang="en-US" sz="1800" b="1" kern="100" dirty="0">
                <a:effectLst/>
                <a:latin typeface="Calibri" panose="020F0502020204030204" pitchFamily="34" charset="0"/>
                <a:ea typeface="Calibri" panose="020F0502020204030204" pitchFamily="34" charset="0"/>
                <a:cs typeface="Arial" panose="020B0604020202020204" pitchFamily="34" charset="0"/>
              </a:rPr>
              <a:t> Mugman</a:t>
            </a:r>
            <a:r>
              <a:rPr lang="he-IL" sz="1800" b="1" kern="100" dirty="0">
                <a:effectLst/>
                <a:latin typeface="Calibri" panose="020F0502020204030204" pitchFamily="34" charset="0"/>
                <a:ea typeface="Calibri" panose="020F0502020204030204" pitchFamily="34" charset="0"/>
                <a:cs typeface="Arial" panose="020B0604020202020204" pitchFamily="34" charset="0"/>
              </a:rPr>
              <a:t> חוזרים אל אלדר קטל, שנותן להם שיקוי קסם המאפשר להם לירות יריות אנרגיה מאצבעותיהם, אך גם מזהיר אותם </a:t>
            </a:r>
            <a:r>
              <a:rPr lang="he-IL" sz="1800" b="1" kern="100" dirty="0" err="1">
                <a:effectLst/>
                <a:latin typeface="Calibri" panose="020F0502020204030204" pitchFamily="34" charset="0"/>
                <a:ea typeface="Calibri" panose="020F0502020204030204" pitchFamily="34" charset="0"/>
                <a:cs typeface="Arial" panose="020B0604020202020204" pitchFamily="34" charset="0"/>
              </a:rPr>
              <a:t>ש''בעלי</a:t>
            </a:r>
            <a:r>
              <a:rPr lang="he-IL" sz="1800" b="1" kern="100" dirty="0">
                <a:effectLst/>
                <a:latin typeface="Calibri" panose="020F0502020204030204" pitchFamily="34" charset="0"/>
                <a:ea typeface="Calibri" panose="020F0502020204030204" pitchFamily="34" charset="0"/>
                <a:cs typeface="Arial" panose="020B0604020202020204" pitchFamily="34" charset="0"/>
              </a:rPr>
              <a:t> החובות'' לא ייוותרו על חוזי הנשמה שלהם </a:t>
            </a:r>
            <a:r>
              <a:rPr lang="he-IL" sz="1800" b="1" kern="100" dirty="0" err="1">
                <a:effectLst/>
                <a:latin typeface="Calibri" panose="020F0502020204030204" pitchFamily="34" charset="0"/>
                <a:ea typeface="Calibri" panose="020F0502020204030204" pitchFamily="34" charset="0"/>
                <a:cs typeface="Arial" panose="020B0604020202020204" pitchFamily="34" charset="0"/>
              </a:rPr>
              <a:t>ברצון.לאחר</a:t>
            </a:r>
            <a:r>
              <a:rPr lang="he-IL" sz="1800" b="1" kern="100" dirty="0">
                <a:effectLst/>
                <a:latin typeface="Calibri" panose="020F0502020204030204" pitchFamily="34" charset="0"/>
                <a:ea typeface="Calibri" panose="020F0502020204030204" pitchFamily="34" charset="0"/>
                <a:cs typeface="Arial" panose="020B0604020202020204" pitchFamily="34" charset="0"/>
              </a:rPr>
              <a:t> מכן האחים יוצאים לאסוף את "חוזי הנשמה" מבעלי החובות הנמלטים.</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8</a:t>
            </a:fld>
            <a:endParaRPr lang="he-IL"/>
          </a:p>
        </p:txBody>
      </p:sp>
    </p:spTree>
    <p:extLst>
      <p:ext uri="{BB962C8B-B14F-4D97-AF65-F5344CB8AC3E}">
        <p14:creationId xmlns:p14="http://schemas.microsoft.com/office/powerpoint/2010/main" val="250478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המתנגדים העיקרי במשחק הוא הבוסים שאותו אנו צריכים לנצח בדו קרב, דמותו תהיה שונה בכל דו קרב.</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r" defTabSz="914400" rtl="1" eaLnBrk="1" fontAlgn="auto" latinLnBrk="0" hangingPunct="1">
              <a:lnSpc>
                <a:spcPct val="106000"/>
              </a:lnSpc>
              <a:spcBef>
                <a:spcPts val="0"/>
              </a:spcBef>
              <a:spcAft>
                <a:spcPts val="800"/>
              </a:spcAft>
              <a:buClrTx/>
              <a:buSzTx/>
              <a:buFont typeface="Arial" panose="020B0604020202020204" pitchFamily="34" charset="0"/>
              <a:buChar char="•"/>
              <a:tabLst/>
              <a:defRPr/>
            </a:pPr>
            <a:r>
              <a:rPr lang="he-IL" dirty="0">
                <a:effectLst/>
                <a:latin typeface="Calibri" panose="020F0502020204030204" pitchFamily="34" charset="0"/>
                <a:ea typeface="Calibri" panose="020F0502020204030204" pitchFamily="34" charset="0"/>
                <a:cs typeface="Arial" panose="020B0604020202020204" pitchFamily="34" charset="0"/>
              </a:rPr>
              <a:t>הדמויות המשניות הן </a:t>
            </a:r>
            <a:r>
              <a:rPr lang="he-IL" dirty="0" err="1">
                <a:effectLst/>
                <a:latin typeface="Calibri" panose="020F0502020204030204" pitchFamily="34" charset="0"/>
                <a:ea typeface="Calibri" panose="020F0502020204030204" pitchFamily="34" charset="0"/>
                <a:cs typeface="Arial" panose="020B0604020202020204" pitchFamily="34" charset="0"/>
              </a:rPr>
              <a:t>ייצורים</a:t>
            </a:r>
            <a:r>
              <a:rPr lang="he-IL" dirty="0">
                <a:effectLst/>
                <a:latin typeface="Calibri" panose="020F0502020204030204" pitchFamily="34" charset="0"/>
                <a:ea typeface="Calibri" panose="020F0502020204030204" pitchFamily="34" charset="0"/>
                <a:cs typeface="Arial" panose="020B0604020202020204" pitchFamily="34" charset="0"/>
              </a:rPr>
              <a:t> אשר נמצאים במפת המשחק, </a:t>
            </a:r>
            <a:r>
              <a:rPr lang="he-IL" sz="1200" dirty="0">
                <a:effectLst/>
                <a:latin typeface="Calibri" panose="020F0502020204030204" pitchFamily="34" charset="0"/>
                <a:ea typeface="Calibri" panose="020F0502020204030204" pitchFamily="34" charset="0"/>
                <a:cs typeface="Arial" panose="020B0604020202020204" pitchFamily="34" charset="0"/>
              </a:rPr>
              <a:t>הם עשויים לנהל דיאלוג מצחיק או להציע משימות צד המספקות אתגרים או תגמולים נוספים.</a:t>
            </a:r>
          </a:p>
          <a:p>
            <a:pPr marL="285750" marR="0" lvl="0" indent="-285750" algn="r" defTabSz="914400" rtl="1" eaLnBrk="1" fontAlgn="auto" latinLnBrk="0" hangingPunct="1">
              <a:lnSpc>
                <a:spcPct val="106000"/>
              </a:lnSpc>
              <a:spcBef>
                <a:spcPts val="0"/>
              </a:spcBef>
              <a:spcAft>
                <a:spcPts val="800"/>
              </a:spcAft>
              <a:buClrTx/>
              <a:buSzTx/>
              <a:buFont typeface="Arial" panose="020B0604020202020204" pitchFamily="34" charset="0"/>
              <a:buChar char="•"/>
              <a:tabLst/>
              <a:defRPr/>
            </a:pPr>
            <a:r>
              <a:rPr lang="he-IL" sz="1200" dirty="0">
                <a:effectLst/>
                <a:latin typeface="Calibri" panose="020F0502020204030204" pitchFamily="34" charset="0"/>
                <a:ea typeface="Calibri" panose="020F0502020204030204" pitchFamily="34" charset="0"/>
                <a:cs typeface="Arial" panose="020B0604020202020204" pitchFamily="34" charset="0"/>
              </a:rPr>
              <a:t>הדמויות הן דמויות קבועות עד לסוף המשחק</a:t>
            </a:r>
          </a:p>
          <a:p>
            <a:pPr marL="285750" marR="0" lvl="0" indent="-285750" algn="r" defTabSz="914400" rtl="1" eaLnBrk="1" fontAlgn="auto" latinLnBrk="0" hangingPunct="1">
              <a:lnSpc>
                <a:spcPct val="106000"/>
              </a:lnSpc>
              <a:spcBef>
                <a:spcPts val="0"/>
              </a:spcBef>
              <a:spcAft>
                <a:spcPts val="800"/>
              </a:spcAft>
              <a:buClrTx/>
              <a:buSzTx/>
              <a:buFont typeface="Arial" panose="020B0604020202020204" pitchFamily="34" charset="0"/>
              <a:buChar char="•"/>
              <a:tabLst/>
              <a:defRPr/>
            </a:pPr>
            <a:r>
              <a:rPr lang="he-IL" sz="1200" dirty="0">
                <a:effectLst/>
                <a:latin typeface="Calibri" panose="020F0502020204030204" pitchFamily="34" charset="0"/>
                <a:ea typeface="Calibri" panose="020F0502020204030204" pitchFamily="34" charset="0"/>
                <a:cs typeface="Arial" panose="020B0604020202020204" pitchFamily="34" charset="0"/>
              </a:rPr>
              <a:t>הדמויות בלי רצון חופשי, עושות פשוט את העלילה ללא מצבי רוח משתנים וכו' , רק בסוף יש רצון חופשי שהוא לבחירת השחקן.</a:t>
            </a:r>
          </a:p>
        </p:txBody>
      </p:sp>
      <p:sp>
        <p:nvSpPr>
          <p:cNvPr id="4" name="Slide Number Placeholder 3"/>
          <p:cNvSpPr>
            <a:spLocks noGrp="1"/>
          </p:cNvSpPr>
          <p:nvPr>
            <p:ph type="sldNum" sz="quarter" idx="5"/>
          </p:nvPr>
        </p:nvSpPr>
        <p:spPr/>
        <p:txBody>
          <a:bodyPr/>
          <a:lstStyle/>
          <a:p>
            <a:fld id="{B39E6B42-6842-4983-8E7C-814CD1AFE271}" type="slidenum">
              <a:rPr lang="he-IL" smtClean="0"/>
              <a:t>9</a:t>
            </a:fld>
            <a:endParaRPr lang="he-IL"/>
          </a:p>
        </p:txBody>
      </p:sp>
    </p:spTree>
    <p:extLst>
      <p:ext uri="{BB962C8B-B14F-4D97-AF65-F5344CB8AC3E}">
        <p14:creationId xmlns:p14="http://schemas.microsoft.com/office/powerpoint/2010/main" val="2230089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effectLst/>
                <a:latin typeface="Calibri" panose="020F0502020204030204" pitchFamily="34" charset="0"/>
                <a:ea typeface="Calibri" panose="020F0502020204030204" pitchFamily="34" charset="0"/>
                <a:cs typeface="Arial" panose="020B0604020202020204" pitchFamily="34" charset="0"/>
              </a:rPr>
              <a:t>הירידה זה מפת העולם אחרי ניצחון הבוס</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effectLst/>
                <a:latin typeface="Calibri" panose="020F0502020204030204" pitchFamily="34" charset="0"/>
                <a:cs typeface="Arial" panose="020B0604020202020204" pitchFamily="34" charset="0"/>
              </a:rPr>
              <a:t>הירידה הסופית זה שסיימתם </a:t>
            </a:r>
            <a:r>
              <a:rPr lang="he-IL" dirty="0" err="1">
                <a:effectLst/>
                <a:latin typeface="Calibri" panose="020F0502020204030204" pitchFamily="34" charset="0"/>
                <a:cs typeface="Arial" panose="020B0604020202020204" pitchFamily="34" charset="0"/>
              </a:rPr>
              <a:t>תמשחק</a:t>
            </a:r>
            <a:endParaRPr lang="he-IL" dirty="0">
              <a:effectLst/>
              <a:latin typeface="Calibri" panose="020F0502020204030204" pitchFamily="34" charset="0"/>
              <a:cs typeface="Arial" panose="020B0604020202020204" pitchFamily="34" charset="0"/>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err="1">
                <a:effectLst/>
                <a:latin typeface="Calibri" panose="020F0502020204030204" pitchFamily="34" charset="0"/>
                <a:cs typeface="Arial" panose="020B0604020202020204" pitchFamily="34" charset="0"/>
              </a:rPr>
              <a:t>העליה</a:t>
            </a:r>
            <a:r>
              <a:rPr lang="he-IL" dirty="0">
                <a:effectLst/>
                <a:latin typeface="Calibri" panose="020F0502020204030204" pitchFamily="34" charset="0"/>
                <a:cs typeface="Arial" panose="020B0604020202020204" pitchFamily="34" charset="0"/>
              </a:rPr>
              <a:t> זה כל פעם להילחם עם בוס חדש אשר מניצחון לניצחון הופך להיות קשה יותר.</a:t>
            </a:r>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10</a:t>
            </a:fld>
            <a:endParaRPr lang="he-IL"/>
          </a:p>
        </p:txBody>
      </p:sp>
    </p:spTree>
    <p:extLst>
      <p:ext uri="{BB962C8B-B14F-4D97-AF65-F5344CB8AC3E}">
        <p14:creationId xmlns:p14="http://schemas.microsoft.com/office/powerpoint/2010/main" val="1670590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9376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80171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95139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he-IL"/>
              <a:t>לחץ כדי לערוך סגנון כותרת של תבנית בסיס</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he-IL"/>
              <a:t>לחץ כדי לערוך סגנונות טקסט של תבנית בסיס</a:t>
            </a:r>
          </a:p>
        </p:txBody>
      </p:sp>
      <p:sp>
        <p:nvSpPr>
          <p:cNvPr id="2" name="Date Placeholder 1"/>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3" name="Footer Placeholder 2"/>
          <p:cNvSpPr>
            <a:spLocks noGrp="1"/>
          </p:cNvSpPr>
          <p:nvPr>
            <p:ph type="ftr" sz="quarter" idx="11"/>
          </p:nvPr>
        </p:nvSpPr>
        <p:spPr/>
        <p:txBody>
          <a:bodyPr/>
          <a:lstStyle/>
          <a:p>
            <a:endParaRPr lang="en-US" spc="50" dirty="0"/>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16982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98994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87180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59218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45802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03562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8" name="Footer Placeholder 7"/>
          <p:cNvSpPr>
            <a:spLocks noGrp="1"/>
          </p:cNvSpPr>
          <p:nvPr>
            <p:ph type="ftr" sz="quarter" idx="11"/>
          </p:nvPr>
        </p:nvSpPr>
        <p:spPr/>
        <p:txBody>
          <a:bodyPr/>
          <a:lstStyle/>
          <a:p>
            <a:endParaRPr lang="en-US" spc="50" dirty="0"/>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6893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4" name="Footer Placeholder 3"/>
          <p:cNvSpPr>
            <a:spLocks noGrp="1"/>
          </p:cNvSpPr>
          <p:nvPr>
            <p:ph type="ftr" sz="quarter" idx="11"/>
          </p:nvPr>
        </p:nvSpPr>
        <p:spPr/>
        <p:txBody>
          <a:bodyPr/>
          <a:lstStyle/>
          <a:p>
            <a:endParaRPr lang="en-US" spc="50" dirty="0"/>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10456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3" name="Footer Placeholder 2"/>
          <p:cNvSpPr>
            <a:spLocks noGrp="1"/>
          </p:cNvSpPr>
          <p:nvPr>
            <p:ph type="ftr" sz="quarter" idx="11"/>
          </p:nvPr>
        </p:nvSpPr>
        <p:spPr/>
        <p:txBody>
          <a:bodyPr/>
          <a:lstStyle/>
          <a:p>
            <a:endParaRPr lang="en-US" spc="50" dirty="0"/>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2888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2/7/2024</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7364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3885810" y="6041362"/>
            <a:ext cx="976879" cy="365125"/>
          </a:xfrm>
        </p:spPr>
        <p:txBody>
          <a:bodyPr/>
          <a:lstStyle/>
          <a:p>
            <a:pPr algn="r"/>
            <a:fld id="{A37D6D71-8B28-4ED6-B932-04B197003D23}" type="datetimeFigureOut">
              <a:rPr lang="en-US" smtClean="0"/>
              <a:pPr algn="r"/>
              <a:t>2/7/2024</a:t>
            </a:fld>
            <a:endParaRPr lang="en-US" spc="50" dirty="0"/>
          </a:p>
        </p:txBody>
      </p:sp>
      <p:sp>
        <p:nvSpPr>
          <p:cNvPr id="6" name="Footer Placeholder 5"/>
          <p:cNvSpPr>
            <a:spLocks noGrp="1"/>
          </p:cNvSpPr>
          <p:nvPr>
            <p:ph type="ftr" sz="quarter" idx="11"/>
          </p:nvPr>
        </p:nvSpPr>
        <p:spPr>
          <a:xfrm>
            <a:off x="590396" y="6041362"/>
            <a:ext cx="3295413" cy="365125"/>
          </a:xfrm>
        </p:spPr>
        <p:txBody>
          <a:bodyPr/>
          <a:lstStyle/>
          <a:p>
            <a:endParaRPr lang="en-US" spc="50" dirty="0"/>
          </a:p>
        </p:txBody>
      </p:sp>
      <p:sp>
        <p:nvSpPr>
          <p:cNvPr id="7" name="Slide Number Placeholder 6"/>
          <p:cNvSpPr>
            <a:spLocks noGrp="1"/>
          </p:cNvSpPr>
          <p:nvPr>
            <p:ph type="sldNum" sz="quarter" idx="12"/>
          </p:nvPr>
        </p:nvSpPr>
        <p:spPr>
          <a:xfrm>
            <a:off x="4862689" y="5915888"/>
            <a:ext cx="1062155" cy="490599"/>
          </a:xfrm>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1198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spc="50"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pPr algn="r"/>
            <a:fld id="{A37D6D71-8B28-4ED6-B932-04B197003D23}" type="datetimeFigureOut">
              <a:rPr lang="en-US" smtClean="0"/>
              <a:pPr algn="r"/>
              <a:t>2/7/2024</a:t>
            </a:fld>
            <a:endParaRPr lang="en-US" spc="50"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18623188"/>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Lst>
  <p:txStyles>
    <p:titleStyle>
      <a:lvl1pPr algn="l" defTabSz="457200" rtl="1" eaLnBrk="1" latinLnBrk="0" hangingPunct="1">
        <a:spcBef>
          <a:spcPct val="0"/>
        </a:spcBef>
        <a:buNone/>
        <a:defRPr sz="4000" b="1" kern="1200">
          <a:solidFill>
            <a:srgbClr val="FEFEFE"/>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r" defTabSz="457200" rtl="1"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r" defTabSz="457200" rtl="1"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r" defTabSz="457200" rtl="1"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21.jpeg"/><Relationship Id="rId4" Type="http://schemas.openxmlformats.org/officeDocument/2006/relationships/image" Target="../media/image20.gi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3624851" y="199628"/>
            <a:ext cx="4343491" cy="1158240"/>
          </a:xfrm>
        </p:spPr>
        <p:txBody>
          <a:bodyPr vert="horz" lIns="91440" tIns="45720" rIns="91440" bIns="45720" rtlCol="0" anchor="b">
            <a:normAutofit/>
          </a:bodyPr>
          <a:lstStyle/>
          <a:p>
            <a:pPr algn="ctr"/>
            <a:r>
              <a:rPr lang="en-US" sz="6600" dirty="0">
                <a:latin typeface="Gisha" panose="020B0502040204020203" pitchFamily="34" charset="-79"/>
                <a:cs typeface="Gisha" panose="020B0502040204020203" pitchFamily="34" charset="-79"/>
              </a:rPr>
              <a:t>Cuphead</a:t>
            </a:r>
          </a:p>
        </p:txBody>
      </p:sp>
      <p:sp>
        <p:nvSpPr>
          <p:cNvPr id="12" name="תיבת טקסט 11">
            <a:extLst>
              <a:ext uri="{FF2B5EF4-FFF2-40B4-BE49-F238E27FC236}">
                <a16:creationId xmlns:a16="http://schemas.microsoft.com/office/drawing/2014/main" id="{7778AA35-92B5-D003-E06D-EF18EE1525E8}"/>
              </a:ext>
            </a:extLst>
          </p:cNvPr>
          <p:cNvSpPr txBox="1"/>
          <p:nvPr/>
        </p:nvSpPr>
        <p:spPr>
          <a:xfrm>
            <a:off x="8505371" y="150614"/>
            <a:ext cx="3149600" cy="1569660"/>
          </a:xfrm>
          <a:prstGeom prst="rect">
            <a:avLst/>
          </a:prstGeom>
          <a:noFill/>
        </p:spPr>
        <p:txBody>
          <a:bodyPr wrap="square">
            <a:spAutoFit/>
          </a:bodyPr>
          <a:lstStyle/>
          <a:p>
            <a:pPr algn="ctr"/>
            <a:r>
              <a:rPr lang="he-IL" sz="3200" dirty="0"/>
              <a:t>מטלה 5 </a:t>
            </a:r>
          </a:p>
          <a:p>
            <a:pPr algn="ctr"/>
            <a:r>
              <a:rPr lang="he-IL" sz="3200" dirty="0"/>
              <a:t>מגיש: לירון כהן</a:t>
            </a:r>
          </a:p>
          <a:p>
            <a:pPr algn="ctr"/>
            <a:r>
              <a:rPr lang="he-IL" sz="3200" dirty="0"/>
              <a:t>312324247</a:t>
            </a:r>
          </a:p>
        </p:txBody>
      </p:sp>
      <p:pic>
        <p:nvPicPr>
          <p:cNvPr id="13" name="תמונה 12">
            <a:extLst>
              <a:ext uri="{FF2B5EF4-FFF2-40B4-BE49-F238E27FC236}">
                <a16:creationId xmlns:a16="http://schemas.microsoft.com/office/drawing/2014/main" id="{29A8263D-3D44-58FB-CFE4-3F7D720C4D4F}"/>
              </a:ext>
            </a:extLst>
          </p:cNvPr>
          <p:cNvPicPr>
            <a:picLocks noChangeAspect="1"/>
          </p:cNvPicPr>
          <p:nvPr/>
        </p:nvPicPr>
        <p:blipFill>
          <a:blip r:embed="rId2"/>
          <a:stretch>
            <a:fillRect/>
          </a:stretch>
        </p:blipFill>
        <p:spPr>
          <a:xfrm>
            <a:off x="932363" y="1857434"/>
            <a:ext cx="8172086" cy="2767647"/>
          </a:xfrm>
          <a:prstGeom prst="rect">
            <a:avLst/>
          </a:prstGeom>
        </p:spPr>
      </p:pic>
      <p:sp>
        <p:nvSpPr>
          <p:cNvPr id="14" name="תיבת טקסט 13">
            <a:extLst>
              <a:ext uri="{FF2B5EF4-FFF2-40B4-BE49-F238E27FC236}">
                <a16:creationId xmlns:a16="http://schemas.microsoft.com/office/drawing/2014/main" id="{C909C1A6-9BCC-C254-1D93-5442E2E65853}"/>
              </a:ext>
            </a:extLst>
          </p:cNvPr>
          <p:cNvSpPr txBox="1"/>
          <p:nvPr/>
        </p:nvSpPr>
        <p:spPr>
          <a:xfrm>
            <a:off x="11654971" y="19985"/>
            <a:ext cx="537029" cy="369332"/>
          </a:xfrm>
          <a:prstGeom prst="rect">
            <a:avLst/>
          </a:prstGeom>
          <a:noFill/>
        </p:spPr>
        <p:txBody>
          <a:bodyPr wrap="square" rtlCol="1">
            <a:spAutoFit/>
          </a:bodyPr>
          <a:lstStyle/>
          <a:p>
            <a:r>
              <a:rPr lang="he-IL" dirty="0"/>
              <a:t>ב"ה</a:t>
            </a:r>
          </a:p>
        </p:txBody>
      </p:sp>
    </p:spTree>
    <p:extLst>
      <p:ext uri="{BB962C8B-B14F-4D97-AF65-F5344CB8AC3E}">
        <p14:creationId xmlns:p14="http://schemas.microsoft.com/office/powerpoint/2010/main" val="1840889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8903020" y="51024"/>
            <a:ext cx="3108189"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עלילה:</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289612" y="3429000"/>
            <a:ext cx="3286040" cy="1324428"/>
          </a:xfrm>
        </p:spPr>
        <p:txBody>
          <a:bodyPr vert="horz" lIns="91440" tIns="45720" rIns="91440" bIns="45720" rtlCol="0">
            <a:normAutofit fontScale="92500" lnSpcReduction="20000"/>
          </a:bodyPr>
          <a:lstStyle/>
          <a:p>
            <a:pPr marL="285750" indent="-285750" algn="r" rtl="1">
              <a:lnSpc>
                <a:spcPct val="106000"/>
              </a:lnSpc>
              <a:spcAft>
                <a:spcPts val="800"/>
              </a:spcAft>
              <a:buFont typeface="Arial" panose="020B0604020202020204" pitchFamily="34" charset="0"/>
              <a:buChar char="•"/>
            </a:pPr>
            <a:r>
              <a:rPr lang="he-IL" sz="3000" u="sng" dirty="0">
                <a:latin typeface="Calibri" panose="020F0502020204030204" pitchFamily="34" charset="0"/>
                <a:ea typeface="Calibri" panose="020F0502020204030204" pitchFamily="34" charset="0"/>
                <a:cs typeface="Arial" panose="020B0604020202020204" pitchFamily="34" charset="0"/>
              </a:rPr>
              <a:t>גרף שמתאר את רמת העוצמה של חווית השחקן </a:t>
            </a:r>
          </a:p>
          <a:p>
            <a:pPr marL="285750" indent="-285750" algn="r" rtl="1">
              <a:lnSpc>
                <a:spcPct val="106000"/>
              </a:lnSpc>
              <a:spcAft>
                <a:spcPts val="800"/>
              </a:spcAft>
              <a:buFont typeface="Arial" panose="020B0604020202020204" pitchFamily="34" charset="0"/>
              <a:buChar char="•"/>
            </a:pPr>
            <a:endParaRPr lang="he-IL" sz="2800" u="sng"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תמונה 5">
            <a:extLst>
              <a:ext uri="{FF2B5EF4-FFF2-40B4-BE49-F238E27FC236}">
                <a16:creationId xmlns:a16="http://schemas.microsoft.com/office/drawing/2014/main" id="{59B0B25D-2097-1437-C621-68A54FBAB872}"/>
              </a:ext>
            </a:extLst>
          </p:cNvPr>
          <p:cNvPicPr>
            <a:picLocks noChangeAspect="1"/>
          </p:cNvPicPr>
          <p:nvPr/>
        </p:nvPicPr>
        <p:blipFill>
          <a:blip r:embed="rId3"/>
          <a:stretch>
            <a:fillRect/>
          </a:stretch>
        </p:blipFill>
        <p:spPr>
          <a:xfrm>
            <a:off x="4155848" y="5239433"/>
            <a:ext cx="6301267" cy="1245456"/>
          </a:xfrm>
          <a:prstGeom prst="rect">
            <a:avLst/>
          </a:prstGeom>
        </p:spPr>
      </p:pic>
      <p:pic>
        <p:nvPicPr>
          <p:cNvPr id="8" name="תמונה 7">
            <a:extLst>
              <a:ext uri="{FF2B5EF4-FFF2-40B4-BE49-F238E27FC236}">
                <a16:creationId xmlns:a16="http://schemas.microsoft.com/office/drawing/2014/main" id="{9046E289-FDBB-450C-A1F4-5BD81B8C09D3}"/>
              </a:ext>
            </a:extLst>
          </p:cNvPr>
          <p:cNvPicPr>
            <a:picLocks noChangeAspect="1"/>
          </p:cNvPicPr>
          <p:nvPr/>
        </p:nvPicPr>
        <p:blipFill>
          <a:blip r:embed="rId4"/>
          <a:stretch>
            <a:fillRect/>
          </a:stretch>
        </p:blipFill>
        <p:spPr>
          <a:xfrm>
            <a:off x="293191" y="4800443"/>
            <a:ext cx="2699658" cy="1810434"/>
          </a:xfrm>
          <a:prstGeom prst="rect">
            <a:avLst/>
          </a:prstGeom>
        </p:spPr>
      </p:pic>
      <p:sp>
        <p:nvSpPr>
          <p:cNvPr id="9" name="Subtitle 2">
            <a:extLst>
              <a:ext uri="{FF2B5EF4-FFF2-40B4-BE49-F238E27FC236}">
                <a16:creationId xmlns:a16="http://schemas.microsoft.com/office/drawing/2014/main" id="{30C068A7-B990-5C01-BD85-7E00983E003C}"/>
              </a:ext>
            </a:extLst>
          </p:cNvPr>
          <p:cNvSpPr txBox="1">
            <a:spLocks/>
          </p:cNvSpPr>
          <p:nvPr/>
        </p:nvSpPr>
        <p:spPr>
          <a:xfrm>
            <a:off x="2325865" y="1152340"/>
            <a:ext cx="9866135" cy="3828052"/>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0" indent="0" algn="l" defTabSz="457200" rtl="1"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1"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1"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1"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1"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1"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1"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1"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1"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marL="285750" indent="-285750" algn="r">
              <a:lnSpc>
                <a:spcPct val="106000"/>
              </a:lnSpc>
              <a:spcAft>
                <a:spcPts val="800"/>
              </a:spcAft>
              <a:buFont typeface="Arial" panose="020B0604020202020204" pitchFamily="34" charset="0"/>
              <a:buChar char="•"/>
            </a:pP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העלילה של </a:t>
            </a:r>
            <a:r>
              <a:rPr lang="en-US" sz="2100" dirty="0">
                <a:solidFill>
                  <a:schemeClr val="bg1"/>
                </a:solidFill>
                <a:latin typeface="Calibri" panose="020F0502020204030204" pitchFamily="34" charset="0"/>
                <a:ea typeface="Calibri" panose="020F0502020204030204" pitchFamily="34" charset="0"/>
                <a:cs typeface="Arial" panose="020B0604020202020204" pitchFamily="34" charset="0"/>
              </a:rPr>
              <a:t>Cuphead </a:t>
            </a: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היא פשוטה יחסית אך משמשת רקע למוקד המשחק העיקרי: קרבות בוסים מאתגרים, יריות וריצה , וגרפיקה בהשראת האנימציה של שנות ה-30</a:t>
            </a:r>
          </a:p>
          <a:p>
            <a:pPr marL="285750" indent="-285750" algn="r">
              <a:lnSpc>
                <a:spcPct val="106000"/>
              </a:lnSpc>
              <a:spcAft>
                <a:spcPts val="800"/>
              </a:spcAft>
              <a:buFont typeface="Arial" panose="020B0604020202020204" pitchFamily="34" charset="0"/>
              <a:buChar char="•"/>
            </a:pP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העלילה של </a:t>
            </a:r>
            <a:r>
              <a:rPr lang="en-US" sz="2100" dirty="0">
                <a:solidFill>
                  <a:schemeClr val="bg1"/>
                </a:solidFill>
                <a:latin typeface="Calibri" panose="020F0502020204030204" pitchFamily="34" charset="0"/>
                <a:ea typeface="Calibri" panose="020F0502020204030204" pitchFamily="34" charset="0"/>
                <a:cs typeface="Arial" panose="020B0604020202020204" pitchFamily="34" charset="0"/>
              </a:rPr>
              <a:t> Cuphead </a:t>
            </a: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סובבת סביב שתי דמויות ראשיות, </a:t>
            </a:r>
            <a:r>
              <a:rPr lang="en-US" sz="2100" dirty="0">
                <a:solidFill>
                  <a:schemeClr val="bg1"/>
                </a:solidFill>
                <a:latin typeface="Calibri" panose="020F0502020204030204" pitchFamily="34" charset="0"/>
                <a:ea typeface="Calibri" panose="020F0502020204030204" pitchFamily="34" charset="0"/>
                <a:cs typeface="Arial" panose="020B0604020202020204" pitchFamily="34" charset="0"/>
              </a:rPr>
              <a:t>Cuphead </a:t>
            </a: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ו-</a:t>
            </a:r>
            <a:r>
              <a:rPr lang="en-US" sz="2100" dirty="0">
                <a:solidFill>
                  <a:schemeClr val="bg1"/>
                </a:solidFill>
                <a:latin typeface="Calibri" panose="020F0502020204030204" pitchFamily="34" charset="0"/>
                <a:ea typeface="Calibri" panose="020F0502020204030204" pitchFamily="34" charset="0"/>
                <a:cs typeface="Arial" panose="020B0604020202020204" pitchFamily="34" charset="0"/>
              </a:rPr>
              <a:t> Mugman, </a:t>
            </a:r>
            <a:r>
              <a:rPr lang="he-IL" sz="2100">
                <a:solidFill>
                  <a:schemeClr val="bg1"/>
                </a:solidFill>
                <a:latin typeface="Calibri" panose="020F0502020204030204" pitchFamily="34" charset="0"/>
                <a:ea typeface="Calibri" panose="020F0502020204030204" pitchFamily="34" charset="0"/>
                <a:cs typeface="Arial" panose="020B0604020202020204" pitchFamily="34" charset="0"/>
              </a:rPr>
              <a:t>שחיים </a:t>
            </a: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באיי דיו. משוטטים לקזינו השטן, הצמד מחליט להטיל את הקוביות ובסופו של דבר מאבדים את נשמתם </a:t>
            </a:r>
            <a:r>
              <a:rPr lang="he-IL" sz="2100" dirty="0" err="1">
                <a:solidFill>
                  <a:schemeClr val="bg1"/>
                </a:solidFill>
                <a:latin typeface="Calibri" panose="020F0502020204030204" pitchFamily="34" charset="0"/>
                <a:ea typeface="Calibri" panose="020F0502020204030204" pitchFamily="34" charset="0"/>
                <a:cs typeface="Arial" panose="020B0604020202020204" pitchFamily="34" charset="0"/>
              </a:rPr>
              <a:t>בהימור.בניסיון</a:t>
            </a: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 נואש להציל את עצמם, </a:t>
            </a:r>
            <a:r>
              <a:rPr lang="he-IL" sz="2100" dirty="0" err="1">
                <a:solidFill>
                  <a:schemeClr val="bg1"/>
                </a:solidFill>
                <a:latin typeface="Calibri" panose="020F0502020204030204" pitchFamily="34" charset="0"/>
                <a:ea typeface="Calibri" panose="020F0502020204030204" pitchFamily="34" charset="0"/>
                <a:cs typeface="Arial" panose="020B0604020202020204" pitchFamily="34" charset="0"/>
              </a:rPr>
              <a:t>קאפהד</a:t>
            </a: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he-IL" sz="2100" dirty="0" err="1">
                <a:solidFill>
                  <a:schemeClr val="bg1"/>
                </a:solidFill>
                <a:latin typeface="Calibri" panose="020F0502020204030204" pitchFamily="34" charset="0"/>
                <a:ea typeface="Calibri" panose="020F0502020204030204" pitchFamily="34" charset="0"/>
                <a:cs typeface="Arial" panose="020B0604020202020204" pitchFamily="34" charset="0"/>
              </a:rPr>
              <a:t>ומוגמן</a:t>
            </a: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 חותמים עסקה עם השטן: הם חייבים לאסוף את החוזים של חייבים אחרים שחייבים את נשמתם לשטן. אם הם יצליחו, הם יקבלו את החופש שלהם. עם זאת, אם הם ייכשלו, נשמתם שלהם תאבד לשטן.</a:t>
            </a:r>
            <a:endParaRPr lang="en-US" sz="21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285750" indent="-285750" algn="r">
              <a:lnSpc>
                <a:spcPct val="106000"/>
              </a:lnSpc>
              <a:spcAft>
                <a:spcPts val="800"/>
              </a:spcAft>
              <a:buFont typeface="Arial" panose="020B0604020202020204" pitchFamily="34" charset="0"/>
              <a:buChar char="•"/>
            </a:pPr>
            <a:r>
              <a:rPr lang="he-IL" sz="2100" dirty="0">
                <a:solidFill>
                  <a:schemeClr val="bg1"/>
                </a:solidFill>
                <a:latin typeface="Calibri" panose="020F0502020204030204" pitchFamily="34" charset="0"/>
                <a:ea typeface="Calibri" panose="020F0502020204030204" pitchFamily="34" charset="0"/>
                <a:cs typeface="Arial" panose="020B0604020202020204" pitchFamily="34" charset="0"/>
              </a:rPr>
              <a:t>במהלך המשחק הם נלחמים עם בוסים מסוגים שונים ורמות שונות, נלחמים עם עוזרו של השטן ואף עם השטן עצמו בסוף המשחק(במידה ויבחרו בכך)</a:t>
            </a:r>
          </a:p>
        </p:txBody>
      </p:sp>
    </p:spTree>
    <p:extLst>
      <p:ext uri="{BB962C8B-B14F-4D97-AF65-F5344CB8AC3E}">
        <p14:creationId xmlns:p14="http://schemas.microsoft.com/office/powerpoint/2010/main" val="1660345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387626"/>
            <a:ext cx="4857751" cy="974035"/>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עולם:</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5" y="1361661"/>
            <a:ext cx="5795590" cy="3667539"/>
          </a:xfrm>
        </p:spPr>
        <p:txBody>
          <a:bodyPr vert="horz" lIns="91440" tIns="45720" rIns="91440" bIns="45720" rtlCol="0">
            <a:normAutofit fontScale="92500" lnSpcReduction="10000"/>
          </a:bodyPr>
          <a:lstStyle/>
          <a:p>
            <a:pPr marL="285750" indent="-285750" algn="r" rtl="1">
              <a:lnSpc>
                <a:spcPct val="106000"/>
              </a:lnSpc>
              <a:spcAft>
                <a:spcPts val="800"/>
              </a:spcAft>
              <a:buFont typeface="Arial" panose="020B0604020202020204" pitchFamily="34" charset="0"/>
              <a:buChar char="•"/>
            </a:pPr>
            <a:r>
              <a:rPr lang="he-IL" sz="1900" dirty="0">
                <a:solidFill>
                  <a:schemeClr val="bg1"/>
                </a:solidFill>
                <a:latin typeface="Calibri" panose="020F0502020204030204" pitchFamily="34" charset="0"/>
                <a:ea typeface="Calibri" panose="020F0502020204030204" pitchFamily="34" charset="0"/>
                <a:cs typeface="Arial" panose="020B0604020202020204" pitchFamily="34" charset="0"/>
              </a:rPr>
              <a:t>בעולם ניתן לראות שפועלים חוקי פיזיקה חדשים למשל קפיצה כפולה וכו' אך יש כוח כבידה אשר גורם לשחקן ללכת רגיל ולהסתובב בעולם</a:t>
            </a:r>
          </a:p>
          <a:p>
            <a:pPr algn="r" rtl="1">
              <a:lnSpc>
                <a:spcPct val="106000"/>
              </a:lnSpc>
              <a:spcAft>
                <a:spcPts val="800"/>
              </a:spcAft>
            </a:pPr>
            <a:r>
              <a:rPr lang="he-IL" sz="19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he-IL" sz="1900" dirty="0">
                <a:solidFill>
                  <a:schemeClr val="bg1"/>
                </a:solidFill>
                <a:latin typeface="Calibri" panose="020F0502020204030204" pitchFamily="34" charset="0"/>
                <a:ea typeface="Calibri" panose="020F0502020204030204" pitchFamily="34" charset="0"/>
                <a:cs typeface="Arial" panose="020B0604020202020204" pitchFamily="34" charset="0"/>
              </a:rPr>
              <a:t> </a:t>
            </a:r>
            <a:r>
              <a:rPr lang="he-IL" sz="19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הגיאוגרפיה מתרחשת </a:t>
            </a:r>
            <a:r>
              <a:rPr lang="he-IL" sz="1900" dirty="0">
                <a:solidFill>
                  <a:schemeClr val="bg1"/>
                </a:solidFill>
                <a:latin typeface="Calibri" panose="020F0502020204030204" pitchFamily="34" charset="0"/>
                <a:ea typeface="Calibri" panose="020F0502020204030204" pitchFamily="34" charset="0"/>
                <a:cs typeface="Arial" panose="020B0604020202020204" pitchFamily="34" charset="0"/>
              </a:rPr>
              <a:t>בעולם </a:t>
            </a:r>
            <a:r>
              <a:rPr lang="he-IL" sz="1900" dirty="0" err="1">
                <a:solidFill>
                  <a:schemeClr val="bg1"/>
                </a:solidFill>
                <a:latin typeface="Calibri" panose="020F0502020204030204" pitchFamily="34" charset="0"/>
                <a:ea typeface="Calibri" panose="020F0502020204030204" pitchFamily="34" charset="0"/>
                <a:cs typeface="Arial" panose="020B0604020202020204" pitchFamily="34" charset="0"/>
              </a:rPr>
              <a:t>מצוייר</a:t>
            </a:r>
            <a:r>
              <a:rPr lang="he-IL" sz="1900" dirty="0">
                <a:solidFill>
                  <a:schemeClr val="bg1"/>
                </a:solidFill>
                <a:latin typeface="Calibri" panose="020F0502020204030204" pitchFamily="34" charset="0"/>
                <a:ea typeface="Calibri" panose="020F0502020204030204" pitchFamily="34" charset="0"/>
                <a:cs typeface="Arial" panose="020B0604020202020204" pitchFamily="34" charset="0"/>
              </a:rPr>
              <a:t>, אשר הדמויות נמצאות   	ביער ומגיעות עד הקזינו של השטן</a:t>
            </a:r>
            <a:r>
              <a:rPr lang="he-IL" sz="19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sz="19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9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קשה לדעת את ההיסטוריה של העולם , רק שקיים קזינו שעליו שולט השטן, ומקום שקט ורגוע שבו חיו 2 האחים עם סבא שלהם.</a:t>
            </a:r>
            <a:endParaRPr lang="en-US" sz="19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9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קיים מטבע מקומי עבור המשחק אותו ניתן לקנות יכולות</a:t>
            </a:r>
          </a:p>
          <a:p>
            <a:pPr marL="285750" indent="-285750" algn="r" rtl="1">
              <a:lnSpc>
                <a:spcPct val="106000"/>
              </a:lnSpc>
              <a:spcAft>
                <a:spcPts val="800"/>
              </a:spcAft>
              <a:buFont typeface="Arial" panose="020B0604020202020204" pitchFamily="34" charset="0"/>
              <a:buChar char="•"/>
            </a:pPr>
            <a:r>
              <a:rPr lang="he-IL"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מבחינת פוליטית האוכלוסיות לא מחבבות אחת את השנייה.</a:t>
            </a:r>
          </a:p>
          <a:p>
            <a:pPr marL="285750" indent="-285750" algn="r" rtl="1">
              <a:lnSpc>
                <a:spcPct val="106000"/>
              </a:lnSpc>
              <a:spcAft>
                <a:spcPts val="800"/>
              </a:spcAft>
              <a:buFont typeface="Arial" panose="020B0604020202020204" pitchFamily="34" charset="0"/>
              <a:buChar char="•"/>
            </a:pPr>
            <a:endParaRPr lang="en-US" sz="19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l">
              <a:lnSpc>
                <a:spcPct val="91000"/>
              </a:lnSpc>
            </a:pPr>
            <a:endParaRPr lang="en-US" sz="2000" dirty="0">
              <a:solidFill>
                <a:schemeClr val="bg1"/>
              </a:solidFill>
            </a:endParaRPr>
          </a:p>
        </p:txBody>
      </p:sp>
      <p:pic>
        <p:nvPicPr>
          <p:cNvPr id="5" name="תמונה 4">
            <a:extLst>
              <a:ext uri="{FF2B5EF4-FFF2-40B4-BE49-F238E27FC236}">
                <a16:creationId xmlns:a16="http://schemas.microsoft.com/office/drawing/2014/main" id="{70032816-C9B6-7832-138F-E20100DA5295}"/>
              </a:ext>
            </a:extLst>
          </p:cNvPr>
          <p:cNvPicPr>
            <a:picLocks noChangeAspect="1"/>
          </p:cNvPicPr>
          <p:nvPr/>
        </p:nvPicPr>
        <p:blipFill>
          <a:blip r:embed="rId3"/>
          <a:stretch>
            <a:fillRect/>
          </a:stretch>
        </p:blipFill>
        <p:spPr>
          <a:xfrm>
            <a:off x="1401090" y="5587235"/>
            <a:ext cx="9389819" cy="935517"/>
          </a:xfrm>
          <a:prstGeom prst="rect">
            <a:avLst/>
          </a:prstGeom>
        </p:spPr>
      </p:pic>
      <p:pic>
        <p:nvPicPr>
          <p:cNvPr id="7" name="תמונה 6" descr="I put together the entire cuphead map! : r/Cuphead">
            <a:extLst>
              <a:ext uri="{FF2B5EF4-FFF2-40B4-BE49-F238E27FC236}">
                <a16:creationId xmlns:a16="http://schemas.microsoft.com/office/drawing/2014/main" id="{F26CD27A-CF9D-4B6A-94E5-1F44B4893A6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flipV="1">
            <a:off x="6819664" y="2946626"/>
            <a:ext cx="5125518" cy="1494745"/>
          </a:xfrm>
          <a:prstGeom prst="rect">
            <a:avLst/>
          </a:prstGeom>
          <a:noFill/>
          <a:ln>
            <a:noFill/>
          </a:ln>
        </p:spPr>
      </p:pic>
      <p:pic>
        <p:nvPicPr>
          <p:cNvPr id="8" name="תמונה 7">
            <a:extLst>
              <a:ext uri="{FF2B5EF4-FFF2-40B4-BE49-F238E27FC236}">
                <a16:creationId xmlns:a16="http://schemas.microsoft.com/office/drawing/2014/main" id="{D2B8001C-25FE-3828-F1EE-3829F57FC7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8125" y="655566"/>
            <a:ext cx="4247515" cy="1866900"/>
          </a:xfrm>
          <a:prstGeom prst="rect">
            <a:avLst/>
          </a:prstGeom>
        </p:spPr>
      </p:pic>
    </p:spTree>
    <p:extLst>
      <p:ext uri="{BB962C8B-B14F-4D97-AF65-F5344CB8AC3E}">
        <p14:creationId xmlns:p14="http://schemas.microsoft.com/office/powerpoint/2010/main" val="172050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1168551" y="167780"/>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לסיכום:</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766595" y="1090022"/>
            <a:ext cx="5661661" cy="3685178"/>
          </a:xfrm>
        </p:spPr>
        <p:txBody>
          <a:bodyPr vert="horz" lIns="91440" tIns="45720" rIns="91440" bIns="45720" rtlCol="0">
            <a:noAutofit/>
          </a:bodyPr>
          <a:lstStyle/>
          <a:p>
            <a:pPr marL="457200" algn="r" rtl="1">
              <a:lnSpc>
                <a:spcPct val="107000"/>
              </a:lnSpc>
            </a:pPr>
            <a:r>
              <a:rPr lang="he-IL" sz="17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הרכיבים הייחודיים שתורמים לייחודיות ומקוריות של המשחק הם האתגר ,סיפור הרקע והעלילה.</a:t>
            </a:r>
          </a:p>
          <a:p>
            <a:pPr marL="457200" algn="r" rtl="1">
              <a:lnSpc>
                <a:spcPct val="107000"/>
              </a:lnSpc>
            </a:pPr>
            <a:r>
              <a:rPr lang="he-IL" sz="17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המשחק מציע לך </a:t>
            </a:r>
            <a:r>
              <a:rPr lang="he-IL" sz="17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ייעדים</a:t>
            </a:r>
            <a:r>
              <a:rPr lang="he-IL" sz="17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בטווח </a:t>
            </a:r>
            <a:r>
              <a:rPr lang="he-IL" sz="17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קצר,בינוני</a:t>
            </a:r>
            <a:r>
              <a:rPr lang="he-IL" sz="17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וארוך, בין אם זה שלבים ובוסים(''בעלי חובות'') שונים - כל אחד עם קושי ואתגר ייחודי אשר משתנה בהדרגתיות. המשחק מאפשר לשפר יכולות וסוג הנשק וכו'</a:t>
            </a:r>
            <a:endParaRPr lang="en-US" sz="17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pPr>
            <a:r>
              <a:rPr lang="he-IL" sz="17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ככל שהמשחק מתקדם, האתגרים הולכים וגוברים, והבוסים משתפרים.</a:t>
            </a:r>
            <a:endParaRPr lang="en-US" sz="17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spcAft>
                <a:spcPts val="800"/>
              </a:spcAft>
            </a:pPr>
            <a:r>
              <a:rPr lang="he-IL" sz="17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כך שהמשחק אף פעם לא משעמם מבחינת אתגריות.</a:t>
            </a:r>
          </a:p>
          <a:p>
            <a:pPr marL="457200" algn="r" rtl="1">
              <a:lnSpc>
                <a:spcPct val="107000"/>
              </a:lnSpc>
              <a:spcAft>
                <a:spcPts val="800"/>
              </a:spcAft>
            </a:pPr>
            <a:r>
              <a:rPr lang="he-IL" sz="1700" b="1" kern="100" dirty="0">
                <a:effectLst/>
                <a:latin typeface="Calibri" panose="020F0502020204030204" pitchFamily="34" charset="0"/>
                <a:ea typeface="Calibri" panose="020F0502020204030204" pitchFamily="34" charset="0"/>
                <a:cs typeface="Arial" panose="020B0604020202020204" pitchFamily="34" charset="0"/>
              </a:rPr>
              <a:t>סיפור הרקע והעלילה גורמים לשחקן להתחבר למשחק יותר רגשית ובכך לנסות להציל את חייהם של האחים.</a:t>
            </a:r>
            <a:endParaRPr lang="en-US" sz="1700" b="1"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6000"/>
              </a:lnSpc>
              <a:spcAft>
                <a:spcPts val="800"/>
              </a:spcAft>
            </a:pPr>
            <a:endParaRPr lang="he-IL" sz="17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r" rtl="1">
              <a:lnSpc>
                <a:spcPct val="106000"/>
              </a:lnSpc>
              <a:spcAft>
                <a:spcPts val="800"/>
              </a:spcAft>
            </a:pPr>
            <a:endParaRPr lang="he-IL" sz="17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9218" name="Picture 2" descr="The Cuphead Show Mugman GIF - The Cuphead Show Cuphead Mugman - Discover &amp;  Share GIFs | Black and white cartoon, Dope wallpapers, Pictures to draw">
            <a:extLst>
              <a:ext uri="{FF2B5EF4-FFF2-40B4-BE49-F238E27FC236}">
                <a16:creationId xmlns:a16="http://schemas.microsoft.com/office/drawing/2014/main" id="{11030A6D-55F5-B0E5-44AE-2EA1F98A3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105" y="1224642"/>
            <a:ext cx="5230702" cy="2940957"/>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74D4C066-1EE3-C314-633D-BAC1CD913B36}"/>
              </a:ext>
            </a:extLst>
          </p:cNvPr>
          <p:cNvPicPr>
            <a:picLocks noChangeAspect="1"/>
          </p:cNvPicPr>
          <p:nvPr/>
        </p:nvPicPr>
        <p:blipFill>
          <a:blip r:embed="rId3"/>
          <a:stretch>
            <a:fillRect/>
          </a:stretch>
        </p:blipFill>
        <p:spPr>
          <a:xfrm>
            <a:off x="306160" y="5778351"/>
            <a:ext cx="11229975" cy="342900"/>
          </a:xfrm>
          <a:prstGeom prst="rect">
            <a:avLst/>
          </a:prstGeom>
        </p:spPr>
      </p:pic>
    </p:spTree>
    <p:extLst>
      <p:ext uri="{BB962C8B-B14F-4D97-AF65-F5344CB8AC3E}">
        <p14:creationId xmlns:p14="http://schemas.microsoft.com/office/powerpoint/2010/main" val="341497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1204C-8F1D-67AD-ABB0-646A80495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990E2-F817-AA5B-6685-3DC2B97F0E04}"/>
              </a:ext>
            </a:extLst>
          </p:cNvPr>
          <p:cNvSpPr>
            <a:spLocks noGrp="1"/>
          </p:cNvSpPr>
          <p:nvPr>
            <p:ph type="ctrTitle"/>
          </p:nvPr>
        </p:nvSpPr>
        <p:spPr>
          <a:xfrm>
            <a:off x="3990022" y="0"/>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הקדמה</a:t>
            </a:r>
            <a:endParaRPr lang="en-US" sz="5100" kern="1200" cap="all" spc="120" baseline="0" dirty="0">
              <a:solidFill>
                <a:schemeClr val="bg1"/>
              </a:solidFill>
              <a:latin typeface="+mj-lt"/>
              <a:ea typeface="+mj-ea"/>
              <a:cs typeface="+mj-cs"/>
            </a:endParaRPr>
          </a:p>
        </p:txBody>
      </p:sp>
      <p:pic>
        <p:nvPicPr>
          <p:cNvPr id="10" name="תמונה 9">
            <a:extLst>
              <a:ext uri="{FF2B5EF4-FFF2-40B4-BE49-F238E27FC236}">
                <a16:creationId xmlns:a16="http://schemas.microsoft.com/office/drawing/2014/main" id="{EE007AF8-965B-8129-4887-8A84142EBAEF}"/>
              </a:ext>
            </a:extLst>
          </p:cNvPr>
          <p:cNvPicPr>
            <a:picLocks noChangeAspect="1"/>
          </p:cNvPicPr>
          <p:nvPr/>
        </p:nvPicPr>
        <p:blipFill>
          <a:blip r:embed="rId3"/>
          <a:stretch>
            <a:fillRect/>
          </a:stretch>
        </p:blipFill>
        <p:spPr>
          <a:xfrm>
            <a:off x="1725415" y="1291590"/>
            <a:ext cx="9544565" cy="2716530"/>
          </a:xfrm>
          <a:prstGeom prst="rect">
            <a:avLst/>
          </a:prstGeom>
        </p:spPr>
      </p:pic>
      <p:pic>
        <p:nvPicPr>
          <p:cNvPr id="11" name="תמונה 10" descr="Cuphead &amp; Mugman | Character Profile Wikia | Fandom">
            <a:extLst>
              <a:ext uri="{FF2B5EF4-FFF2-40B4-BE49-F238E27FC236}">
                <a16:creationId xmlns:a16="http://schemas.microsoft.com/office/drawing/2014/main" id="{B8823D33-94F3-3033-4F8A-36029010B7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049" y="180046"/>
            <a:ext cx="1326991" cy="1111544"/>
          </a:xfrm>
          <a:prstGeom prst="rect">
            <a:avLst/>
          </a:prstGeom>
          <a:noFill/>
          <a:ln>
            <a:noFill/>
          </a:ln>
        </p:spPr>
      </p:pic>
    </p:spTree>
    <p:extLst>
      <p:ext uri="{BB962C8B-B14F-4D97-AF65-F5344CB8AC3E}">
        <p14:creationId xmlns:p14="http://schemas.microsoft.com/office/powerpoint/2010/main" val="319138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6C66D046-9546-742F-178E-0BD831880A4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143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אתגר</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471351" y="1560444"/>
            <a:ext cx="5768612" cy="3767571"/>
          </a:xfrm>
        </p:spPr>
        <p:txBody>
          <a:bodyPr vert="horz" lIns="91440" tIns="45720" rIns="91440" bIns="45720" rtlCol="0">
            <a:normAutofit/>
          </a:bodyPr>
          <a:lstStyle/>
          <a:p>
            <a:pPr marL="342900" indent="-342900" algn="r" rtl="1">
              <a:lnSpc>
                <a:spcPct val="91000"/>
              </a:lnSpc>
              <a:buFont typeface="Arial" panose="020B0604020202020204" pitchFamily="34" charset="0"/>
              <a:buChar char="•"/>
            </a:pPr>
            <a:r>
              <a:rPr lang="he-IL" dirty="0">
                <a:solidFill>
                  <a:schemeClr val="bg1"/>
                </a:solidFill>
                <a:effectLst/>
                <a:latin typeface="Calibri" panose="020F0502020204030204" pitchFamily="34" charset="0"/>
                <a:ea typeface="Calibri" panose="020F0502020204030204" pitchFamily="34" charset="0"/>
                <a:cs typeface="Arial" panose="020B0604020202020204" pitchFamily="34" charset="0"/>
              </a:rPr>
              <a:t>הכישורים הדרושים למשחק הם אסטרטגיה, חשיבה </a:t>
            </a:r>
            <a:r>
              <a:rPr lang="he-IL"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מהירה,מהירות</a:t>
            </a:r>
            <a:r>
              <a:rPr lang="he-IL" dirty="0">
                <a:solidFill>
                  <a:schemeClr val="bg1"/>
                </a:solidFill>
                <a:effectLst/>
                <a:latin typeface="Calibri" panose="020F0502020204030204" pitchFamily="34" charset="0"/>
                <a:ea typeface="Calibri" panose="020F0502020204030204" pitchFamily="34" charset="0"/>
                <a:cs typeface="Arial" panose="020B0604020202020204" pitchFamily="34" charset="0"/>
              </a:rPr>
              <a:t> תגובה, זריזות ידיים ועמידה בלחץ של זמן.</a:t>
            </a:r>
          </a:p>
          <a:p>
            <a:pPr marL="342900" indent="-342900" algn="r" rtl="1">
              <a:lnSpc>
                <a:spcPct val="91000"/>
              </a:lnSpc>
              <a:buFont typeface="Arial" panose="020B0604020202020204" pitchFamily="34" charset="0"/>
              <a:buChar char="•"/>
            </a:pPr>
            <a:r>
              <a:rPr lang="he-IL" dirty="0">
                <a:solidFill>
                  <a:schemeClr val="bg1"/>
                </a:solidFill>
                <a:effectLst/>
                <a:latin typeface="Calibri" panose="020F0502020204030204" pitchFamily="34" charset="0"/>
                <a:ea typeface="Calibri" panose="020F0502020204030204" pitchFamily="34" charset="0"/>
                <a:cs typeface="Arial" panose="020B0604020202020204" pitchFamily="34" charset="0"/>
              </a:rPr>
              <a:t>ניתן לבחור רמות קושי במשחק במסך הפתיחה, ההבדלים בין רמות הקושי הם שהבוסים נעשים קשים יותר להבסה.</a:t>
            </a:r>
          </a:p>
          <a:p>
            <a:pPr marL="342900" indent="-342900" algn="r" rtl="1">
              <a:lnSpc>
                <a:spcPct val="91000"/>
              </a:lnSpc>
              <a:buFont typeface="Arial" panose="020B0604020202020204" pitchFamily="34" charset="0"/>
              <a:buChar char="•"/>
            </a:pPr>
            <a:r>
              <a:rPr lang="he-IL" dirty="0">
                <a:solidFill>
                  <a:schemeClr val="bg1"/>
                </a:solidFill>
                <a:effectLst/>
                <a:latin typeface="Calibri" panose="020F0502020204030204" pitchFamily="34" charset="0"/>
                <a:ea typeface="Calibri" panose="020F0502020204030204" pitchFamily="34" charset="0"/>
                <a:cs typeface="Arial" panose="020B0604020202020204" pitchFamily="34" charset="0"/>
              </a:rPr>
              <a:t>רמת הקושי משתנה דינאמית בכך שהשלבים מידידותיים יותר כמו שלב ביער עם בוסים קטנים וחלשים יותר, כאשר לאחר מכן בהמשך נגד בוסים חזקים וגדולים יותר ,</a:t>
            </a:r>
          </a:p>
          <a:p>
            <a:pPr marL="342900" indent="-342900" algn="r" rtl="1">
              <a:lnSpc>
                <a:spcPct val="91000"/>
              </a:lnSpc>
              <a:buFont typeface="Arial" panose="020B0604020202020204" pitchFamily="34" charset="0"/>
              <a:buChar char="•"/>
            </a:pPr>
            <a:r>
              <a:rPr lang="he-IL"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בנוסף,ששחקן</a:t>
            </a:r>
            <a:r>
              <a:rPr lang="he-IL" dirty="0">
                <a:solidFill>
                  <a:schemeClr val="bg1"/>
                </a:solidFill>
                <a:effectLst/>
                <a:latin typeface="Calibri" panose="020F0502020204030204" pitchFamily="34" charset="0"/>
                <a:ea typeface="Calibri" panose="020F0502020204030204" pitchFamily="34" charset="0"/>
                <a:cs typeface="Arial" panose="020B0604020202020204" pitchFamily="34" charset="0"/>
              </a:rPr>
              <a:t> מתחיל ללכת בעולם הפתוח ---לא נפתחות בפניו כל ה</a:t>
            </a:r>
            <a:r>
              <a:rPr lang="he-IL" dirty="0">
                <a:solidFill>
                  <a:schemeClr val="bg1"/>
                </a:solidFill>
                <a:latin typeface="Calibri" panose="020F0502020204030204" pitchFamily="34" charset="0"/>
                <a:ea typeface="Calibri" panose="020F0502020204030204" pitchFamily="34" charset="0"/>
                <a:cs typeface="Arial" panose="020B0604020202020204" pitchFamily="34" charset="0"/>
              </a:rPr>
              <a:t>דרכים לבוסים האחרים במפה</a:t>
            </a:r>
            <a:r>
              <a:rPr lang="he-IL"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l">
              <a:lnSpc>
                <a:spcPct val="91000"/>
              </a:lnSpc>
            </a:pPr>
            <a:endParaRPr lang="en-US" sz="1400" dirty="0">
              <a:solidFill>
                <a:schemeClr val="bg1"/>
              </a:solidFill>
            </a:endParaRPr>
          </a:p>
        </p:txBody>
      </p:sp>
      <p:pic>
        <p:nvPicPr>
          <p:cNvPr id="4" name="תמונה 3" descr="Cuphead &amp; Mugman | Character Profile Wikia | Fandom">
            <a:extLst>
              <a:ext uri="{FF2B5EF4-FFF2-40B4-BE49-F238E27FC236}">
                <a16:creationId xmlns:a16="http://schemas.microsoft.com/office/drawing/2014/main" id="{E17B83F5-E7CE-4E16-5BA6-9906045AE9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607" y="247526"/>
            <a:ext cx="925616" cy="775335"/>
          </a:xfrm>
          <a:prstGeom prst="rect">
            <a:avLst/>
          </a:prstGeom>
          <a:noFill/>
          <a:ln>
            <a:noFill/>
          </a:ln>
        </p:spPr>
      </p:pic>
      <p:pic>
        <p:nvPicPr>
          <p:cNvPr id="5" name="תמונה 4" descr="תמונה שמכילה סרט מצויר, תמונה, אומנות, איור">
            <a:extLst>
              <a:ext uri="{FF2B5EF4-FFF2-40B4-BE49-F238E27FC236}">
                <a16:creationId xmlns:a16="http://schemas.microsoft.com/office/drawing/2014/main" id="{BEA71DF3-FEAE-A045-A7F3-E471C8A79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339" y="503582"/>
            <a:ext cx="5274310" cy="2926080"/>
          </a:xfrm>
          <a:prstGeom prst="rect">
            <a:avLst/>
          </a:prstGeom>
        </p:spPr>
      </p:pic>
      <p:pic>
        <p:nvPicPr>
          <p:cNvPr id="8" name="תמונה 7">
            <a:extLst>
              <a:ext uri="{FF2B5EF4-FFF2-40B4-BE49-F238E27FC236}">
                <a16:creationId xmlns:a16="http://schemas.microsoft.com/office/drawing/2014/main" id="{EC7CE28E-95A6-45C0-19F1-D331C6F6DBE2}"/>
              </a:ext>
            </a:extLst>
          </p:cNvPr>
          <p:cNvPicPr>
            <a:picLocks noChangeAspect="1"/>
          </p:cNvPicPr>
          <p:nvPr/>
        </p:nvPicPr>
        <p:blipFill>
          <a:blip r:embed="rId5"/>
          <a:stretch>
            <a:fillRect/>
          </a:stretch>
        </p:blipFill>
        <p:spPr>
          <a:xfrm>
            <a:off x="1212988" y="5099539"/>
            <a:ext cx="10557439" cy="1426681"/>
          </a:xfrm>
          <a:prstGeom prst="rect">
            <a:avLst/>
          </a:prstGeom>
        </p:spPr>
      </p:pic>
      <p:pic>
        <p:nvPicPr>
          <p:cNvPr id="9" name="תמונה 8">
            <a:extLst>
              <a:ext uri="{FF2B5EF4-FFF2-40B4-BE49-F238E27FC236}">
                <a16:creationId xmlns:a16="http://schemas.microsoft.com/office/drawing/2014/main" id="{87BC2B70-E7F6-3CA2-836C-BE907B7977D3}"/>
              </a:ext>
            </a:extLst>
          </p:cNvPr>
          <p:cNvPicPr>
            <a:picLocks noChangeAspect="1"/>
          </p:cNvPicPr>
          <p:nvPr/>
        </p:nvPicPr>
        <p:blipFill>
          <a:blip r:embed="rId6"/>
          <a:stretch>
            <a:fillRect/>
          </a:stretch>
        </p:blipFill>
        <p:spPr>
          <a:xfrm>
            <a:off x="6519783" y="3539922"/>
            <a:ext cx="2352095" cy="1394751"/>
          </a:xfrm>
          <a:prstGeom prst="rect">
            <a:avLst/>
          </a:prstGeom>
        </p:spPr>
      </p:pic>
      <p:pic>
        <p:nvPicPr>
          <p:cNvPr id="10" name="תמונה 9">
            <a:extLst>
              <a:ext uri="{FF2B5EF4-FFF2-40B4-BE49-F238E27FC236}">
                <a16:creationId xmlns:a16="http://schemas.microsoft.com/office/drawing/2014/main" id="{AABFF37A-8836-4DFD-715B-88852036D283}"/>
              </a:ext>
            </a:extLst>
          </p:cNvPr>
          <p:cNvPicPr>
            <a:picLocks noChangeAspect="1"/>
          </p:cNvPicPr>
          <p:nvPr/>
        </p:nvPicPr>
        <p:blipFill>
          <a:blip r:embed="rId7"/>
          <a:stretch>
            <a:fillRect/>
          </a:stretch>
        </p:blipFill>
        <p:spPr>
          <a:xfrm>
            <a:off x="9323264" y="3539922"/>
            <a:ext cx="2435761" cy="1394751"/>
          </a:xfrm>
          <a:prstGeom prst="rect">
            <a:avLst/>
          </a:prstGeom>
        </p:spPr>
      </p:pic>
      <p:cxnSp>
        <p:nvCxnSpPr>
          <p:cNvPr id="11" name="מחבר חץ ישר 10">
            <a:extLst>
              <a:ext uri="{FF2B5EF4-FFF2-40B4-BE49-F238E27FC236}">
                <a16:creationId xmlns:a16="http://schemas.microsoft.com/office/drawing/2014/main" id="{B8407E86-AB7C-A490-E25D-EC2E53F47DD9}"/>
              </a:ext>
            </a:extLst>
          </p:cNvPr>
          <p:cNvCxnSpPr>
            <a:cxnSpLocks/>
          </p:cNvCxnSpPr>
          <p:nvPr/>
        </p:nvCxnSpPr>
        <p:spPr>
          <a:xfrm flipV="1">
            <a:off x="8871878" y="4237296"/>
            <a:ext cx="410484"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תמונה 12">
            <a:extLst>
              <a:ext uri="{FF2B5EF4-FFF2-40B4-BE49-F238E27FC236}">
                <a16:creationId xmlns:a16="http://schemas.microsoft.com/office/drawing/2014/main" id="{53F3D4C1-7797-89D7-80EB-4C9ABE6E0019}"/>
              </a:ext>
            </a:extLst>
          </p:cNvPr>
          <p:cNvPicPr>
            <a:picLocks noChangeAspect="1"/>
          </p:cNvPicPr>
          <p:nvPr/>
        </p:nvPicPr>
        <p:blipFill>
          <a:blip r:embed="rId8"/>
          <a:stretch>
            <a:fillRect/>
          </a:stretch>
        </p:blipFill>
        <p:spPr>
          <a:xfrm>
            <a:off x="471351" y="4470616"/>
            <a:ext cx="2242820" cy="1524159"/>
          </a:xfrm>
          <a:prstGeom prst="rect">
            <a:avLst/>
          </a:prstGeom>
        </p:spPr>
      </p:pic>
    </p:spTree>
    <p:extLst>
      <p:ext uri="{BB962C8B-B14F-4D97-AF65-F5344CB8AC3E}">
        <p14:creationId xmlns:p14="http://schemas.microsoft.com/office/powerpoint/2010/main" val="135356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1368742" y="32070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זרימה:</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432975" y="1377564"/>
            <a:ext cx="6014251" cy="5988658"/>
          </a:xfrm>
        </p:spPr>
        <p:txBody>
          <a:bodyPr vert="horz" lIns="91440" tIns="45720" rIns="91440" bIns="45720" rtlCol="0">
            <a:noAutofit/>
          </a:bodyPr>
          <a:lstStyle/>
          <a:p>
            <a:pPr marL="342900" indent="-342900" algn="r" rtl="1">
              <a:lnSpc>
                <a:spcPct val="106000"/>
              </a:lnSpc>
              <a:spcAft>
                <a:spcPts val="800"/>
              </a:spcAft>
              <a:buFont typeface="Arial" panose="020B0604020202020204" pitchFamily="34" charset="0"/>
              <a:buChar char="•"/>
            </a:pPr>
            <a:r>
              <a:rPr lang="he-IL" sz="2100" dirty="0">
                <a:solidFill>
                  <a:schemeClr val="bg1"/>
                </a:solidFill>
                <a:effectLst/>
                <a:latin typeface="Arial" panose="020B0604020202020204" pitchFamily="34" charset="0"/>
                <a:ea typeface="Calibri" panose="020F0502020204030204" pitchFamily="34" charset="0"/>
                <a:cs typeface="Arial" panose="020B0604020202020204" pitchFamily="34" charset="0"/>
              </a:rPr>
              <a:t>המשחק ממקד את תשומת לב השחקן בכך שלפני לחימה עם </a:t>
            </a:r>
            <a:r>
              <a:rPr lang="he-IL" sz="2100" dirty="0">
                <a:solidFill>
                  <a:schemeClr val="bg1"/>
                </a:solidFill>
                <a:latin typeface="Arial" panose="020B0604020202020204" pitchFamily="34" charset="0"/>
                <a:ea typeface="Calibri" panose="020F0502020204030204" pitchFamily="34" charset="0"/>
                <a:cs typeface="Arial" panose="020B0604020202020204" pitchFamily="34" charset="0"/>
              </a:rPr>
              <a:t>הבוס , יש השהייה למשך כמה שניות אשר מציגות את הבוס ונותנות לשחקן להתכונן ולהתרכז.</a:t>
            </a:r>
          </a:p>
          <a:p>
            <a:pPr marL="342900" indent="-342900" algn="r" rtl="1">
              <a:lnSpc>
                <a:spcPct val="106000"/>
              </a:lnSpc>
              <a:spcAft>
                <a:spcPts val="800"/>
              </a:spcAft>
              <a:buFont typeface="Arial" panose="020B0604020202020204" pitchFamily="34" charset="0"/>
              <a:buChar char="•"/>
            </a:pPr>
            <a:r>
              <a:rPr lang="he-IL" sz="2100" dirty="0">
                <a:solidFill>
                  <a:schemeClr val="bg1"/>
                </a:solidFill>
                <a:effectLst/>
                <a:latin typeface="Arial" panose="020B0604020202020204" pitchFamily="34" charset="0"/>
                <a:ea typeface="Calibri" panose="020F0502020204030204" pitchFamily="34" charset="0"/>
                <a:cs typeface="Arial" panose="020B0604020202020204" pitchFamily="34" charset="0"/>
              </a:rPr>
              <a:t> בנוסף, המשחק משתמש באפקטים מוזיקליים- במוזיקת ג'אז ומוזיקה אשר הופקה בלעדית למשחק על מנת לתת לשחקן להתרכז.</a:t>
            </a:r>
          </a:p>
          <a:p>
            <a:pPr marL="342900" indent="-342900" algn="r" rtl="1">
              <a:lnSpc>
                <a:spcPct val="106000"/>
              </a:lnSpc>
              <a:spcAft>
                <a:spcPts val="800"/>
              </a:spcAft>
              <a:buFont typeface="Arial" panose="020B0604020202020204" pitchFamily="34" charset="0"/>
              <a:buChar char="•"/>
            </a:pPr>
            <a:r>
              <a:rPr lang="he-IL" sz="2100" dirty="0">
                <a:solidFill>
                  <a:schemeClr val="bg1"/>
                </a:solidFill>
                <a:latin typeface="Arial" panose="020B0604020202020204" pitchFamily="34" charset="0"/>
                <a:ea typeface="Calibri" panose="020F0502020204030204" pitchFamily="34" charset="0"/>
                <a:cs typeface="Arial" panose="020B0604020202020204" pitchFamily="34" charset="0"/>
              </a:rPr>
              <a:t>*הבוסים במשחק כל פעם משתנים וזזים בקצב שונה, אם אתה לא מרוכז אתה נפסל,</a:t>
            </a:r>
            <a:endParaRPr lang="he-IL" sz="2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r" rtl="1">
              <a:lnSpc>
                <a:spcPct val="106000"/>
              </a:lnSpc>
              <a:spcAft>
                <a:spcPts val="800"/>
              </a:spcAft>
            </a:pPr>
            <a:endParaRPr lang="en-US" sz="2100" dirty="0">
              <a:effectLst/>
              <a:latin typeface="Calibri" panose="020F0502020204030204" pitchFamily="34" charset="0"/>
              <a:ea typeface="Calibri" panose="020F0502020204030204" pitchFamily="34" charset="0"/>
              <a:cs typeface="Arial" panose="020B0604020202020204" pitchFamily="34" charset="0"/>
            </a:endParaRPr>
          </a:p>
          <a:p>
            <a:pPr algn="l">
              <a:lnSpc>
                <a:spcPct val="91000"/>
              </a:lnSpc>
            </a:pPr>
            <a:endParaRPr lang="en-US" sz="2100" dirty="0">
              <a:solidFill>
                <a:schemeClr val="tx1"/>
              </a:solidFill>
            </a:endParaRPr>
          </a:p>
        </p:txBody>
      </p:sp>
      <p:pic>
        <p:nvPicPr>
          <p:cNvPr id="4098" name="Picture 2" descr="Cuphead: Don't Deal With The Devil | Available on Xbox One - Windows 10 -  Nintendo Switch – PlayStation 4 - Steam - GOG - Mac">
            <a:extLst>
              <a:ext uri="{FF2B5EF4-FFF2-40B4-BE49-F238E27FC236}">
                <a16:creationId xmlns:a16="http://schemas.microsoft.com/office/drawing/2014/main" id="{0603847D-0057-44EE-1980-A5A66C3AF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935" y="649355"/>
            <a:ext cx="5311799" cy="3222929"/>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0F20B500-1CC3-0299-5543-0EFFC499782D}"/>
              </a:ext>
            </a:extLst>
          </p:cNvPr>
          <p:cNvPicPr>
            <a:picLocks noChangeAspect="1"/>
          </p:cNvPicPr>
          <p:nvPr/>
        </p:nvPicPr>
        <p:blipFill>
          <a:blip r:embed="rId4"/>
          <a:stretch>
            <a:fillRect/>
          </a:stretch>
        </p:blipFill>
        <p:spPr>
          <a:xfrm>
            <a:off x="2019300" y="5225166"/>
            <a:ext cx="9427904" cy="1312131"/>
          </a:xfrm>
          <a:prstGeom prst="rect">
            <a:avLst/>
          </a:prstGeom>
        </p:spPr>
      </p:pic>
      <p:pic>
        <p:nvPicPr>
          <p:cNvPr id="8" name="תמונה 7">
            <a:extLst>
              <a:ext uri="{FF2B5EF4-FFF2-40B4-BE49-F238E27FC236}">
                <a16:creationId xmlns:a16="http://schemas.microsoft.com/office/drawing/2014/main" id="{FB5E7EE4-3AB2-8AEC-D422-14F40EC9A55F}"/>
              </a:ext>
            </a:extLst>
          </p:cNvPr>
          <p:cNvPicPr>
            <a:picLocks noChangeAspect="1"/>
          </p:cNvPicPr>
          <p:nvPr/>
        </p:nvPicPr>
        <p:blipFill>
          <a:blip r:embed="rId5"/>
          <a:stretch>
            <a:fillRect/>
          </a:stretch>
        </p:blipFill>
        <p:spPr>
          <a:xfrm>
            <a:off x="147773" y="4531496"/>
            <a:ext cx="1871527" cy="2106517"/>
          </a:xfrm>
          <a:prstGeom prst="rect">
            <a:avLst/>
          </a:prstGeom>
        </p:spPr>
      </p:pic>
      <p:pic>
        <p:nvPicPr>
          <p:cNvPr id="10" name="תמונה 9">
            <a:extLst>
              <a:ext uri="{FF2B5EF4-FFF2-40B4-BE49-F238E27FC236}">
                <a16:creationId xmlns:a16="http://schemas.microsoft.com/office/drawing/2014/main" id="{6A2F0A4F-1A6B-697F-009E-9614936D908D}"/>
              </a:ext>
            </a:extLst>
          </p:cNvPr>
          <p:cNvPicPr>
            <a:picLocks noChangeAspect="1"/>
          </p:cNvPicPr>
          <p:nvPr/>
        </p:nvPicPr>
        <p:blipFill>
          <a:blip r:embed="rId6"/>
          <a:stretch>
            <a:fillRect/>
          </a:stretch>
        </p:blipFill>
        <p:spPr>
          <a:xfrm>
            <a:off x="8474574" y="3792814"/>
            <a:ext cx="1882993" cy="987866"/>
          </a:xfrm>
          <a:prstGeom prst="rect">
            <a:avLst/>
          </a:prstGeom>
        </p:spPr>
      </p:pic>
    </p:spTree>
    <p:extLst>
      <p:ext uri="{BB962C8B-B14F-4D97-AF65-F5344CB8AC3E}">
        <p14:creationId xmlns:p14="http://schemas.microsoft.com/office/powerpoint/2010/main" val="885457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שעשוע:</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5" y="1789044"/>
            <a:ext cx="5407964" cy="3220278"/>
          </a:xfrm>
        </p:spPr>
        <p:txBody>
          <a:bodyPr vert="horz" lIns="91440" tIns="45720" rIns="91440" bIns="45720" rtlCol="0">
            <a:normAutofit lnSpcReduction="10000"/>
          </a:bodyPr>
          <a:lstStyle/>
          <a:p>
            <a:pPr marL="285750" indent="-285750" algn="r" rtl="1">
              <a:lnSpc>
                <a:spcPct val="106000"/>
              </a:lnSpc>
              <a:spcAft>
                <a:spcPts val="800"/>
              </a:spcAft>
              <a:buFont typeface="Arial" panose="020B0604020202020204" pitchFamily="34" charset="0"/>
              <a:buChar char="•"/>
            </a:pPr>
            <a:r>
              <a:rPr lang="he-IL" sz="2800" dirty="0">
                <a:latin typeface="Calibri" panose="020F0502020204030204" pitchFamily="34" charset="0"/>
                <a:ea typeface="Calibri" panose="020F0502020204030204" pitchFamily="34" charset="0"/>
                <a:cs typeface="Arial" panose="020B0604020202020204" pitchFamily="34" charset="0"/>
              </a:rPr>
              <a:t>כן, במשחק יש שלב סודי אשר מוצאים אותו </a:t>
            </a:r>
            <a:r>
              <a:rPr lang="he-IL" sz="2800" dirty="0" err="1">
                <a:latin typeface="Calibri" panose="020F0502020204030204" pitchFamily="34" charset="0"/>
                <a:ea typeface="Calibri" panose="020F0502020204030204" pitchFamily="34" charset="0"/>
                <a:cs typeface="Arial" panose="020B0604020202020204" pitchFamily="34" charset="0"/>
              </a:rPr>
              <a:t>ע''י</a:t>
            </a:r>
            <a:r>
              <a:rPr lang="he-IL" sz="2800" dirty="0">
                <a:latin typeface="Calibri" panose="020F0502020204030204" pitchFamily="34" charset="0"/>
                <a:ea typeface="Calibri" panose="020F0502020204030204" pitchFamily="34" charset="0"/>
                <a:cs typeface="Arial" panose="020B0604020202020204" pitchFamily="34" charset="0"/>
              </a:rPr>
              <a:t> </a:t>
            </a:r>
            <a:r>
              <a:rPr lang="he-IL" sz="2800" dirty="0" err="1">
                <a:latin typeface="Calibri" panose="020F0502020204030204" pitchFamily="34" charset="0"/>
                <a:ea typeface="Calibri" panose="020F0502020204030204" pitchFamily="34" charset="0"/>
                <a:cs typeface="Arial" panose="020B0604020202020204" pitchFamily="34" charset="0"/>
              </a:rPr>
              <a:t>פיתרון</a:t>
            </a:r>
            <a:r>
              <a:rPr lang="he-IL" sz="2800" dirty="0">
                <a:latin typeface="Calibri" panose="020F0502020204030204" pitchFamily="34" charset="0"/>
                <a:ea typeface="Calibri" panose="020F0502020204030204" pitchFamily="34" charset="0"/>
                <a:cs typeface="Arial" panose="020B0604020202020204" pitchFamily="34" charset="0"/>
              </a:rPr>
              <a:t> חידה</a:t>
            </a:r>
            <a:r>
              <a:rPr lang="he-IL" sz="2800" dirty="0">
                <a:effectLst/>
                <a:latin typeface="Calibri" panose="020F0502020204030204" pitchFamily="34" charset="0"/>
                <a:ea typeface="Calibri" panose="020F0502020204030204" pitchFamily="34" charset="0"/>
                <a:cs typeface="Arial" panose="020B0604020202020204" pitchFamily="34" charset="0"/>
              </a:rPr>
              <a:t>.</a:t>
            </a:r>
          </a:p>
          <a:p>
            <a:pPr marL="285750" indent="-285750" algn="r" rtl="1">
              <a:lnSpc>
                <a:spcPct val="106000"/>
              </a:lnSpc>
              <a:spcAft>
                <a:spcPts val="800"/>
              </a:spcAft>
              <a:buFont typeface="Arial" panose="020B0604020202020204" pitchFamily="34" charset="0"/>
              <a:buChar char="•"/>
            </a:pPr>
            <a:r>
              <a:rPr lang="he-IL" sz="2800" dirty="0">
                <a:latin typeface="Calibri" panose="020F0502020204030204" pitchFamily="34" charset="0"/>
                <a:ea typeface="Calibri" panose="020F0502020204030204" pitchFamily="34" charset="0"/>
                <a:cs typeface="Arial" panose="020B0604020202020204" pitchFamily="34" charset="0"/>
              </a:rPr>
              <a:t>במשחק בסוף יש 2 אופציות(סוגי) </a:t>
            </a:r>
            <a:r>
              <a:rPr lang="he-IL" sz="2800" dirty="0" err="1">
                <a:latin typeface="Calibri" panose="020F0502020204030204" pitchFamily="34" charset="0"/>
                <a:ea typeface="Calibri" panose="020F0502020204030204" pitchFamily="34" charset="0"/>
                <a:cs typeface="Arial" panose="020B0604020202020204" pitchFamily="34" charset="0"/>
              </a:rPr>
              <a:t>סיום,יש</a:t>
            </a:r>
            <a:r>
              <a:rPr lang="he-IL" sz="2800" dirty="0">
                <a:latin typeface="Calibri" panose="020F0502020204030204" pitchFamily="34" charset="0"/>
                <a:ea typeface="Calibri" panose="020F0502020204030204" pitchFamily="34" charset="0"/>
                <a:cs typeface="Arial" panose="020B0604020202020204" pitchFamily="34" charset="0"/>
              </a:rPr>
              <a:t> ציונים לכל שלב בוס,</a:t>
            </a:r>
          </a:p>
          <a:p>
            <a:pPr marL="285750" indent="-285750" algn="r" rtl="1">
              <a:lnSpc>
                <a:spcPct val="106000"/>
              </a:lnSpc>
              <a:spcAft>
                <a:spcPts val="800"/>
              </a:spcAft>
              <a:buFont typeface="Arial" panose="020B0604020202020204" pitchFamily="34" charset="0"/>
              <a:buChar char="•"/>
            </a:pPr>
            <a:r>
              <a:rPr lang="he-IL" sz="2800" dirty="0">
                <a:latin typeface="Calibri" panose="020F0502020204030204" pitchFamily="34" charset="0"/>
                <a:ea typeface="Calibri" panose="020F0502020204030204" pitchFamily="34" charset="0"/>
                <a:cs typeface="Arial" panose="020B0604020202020204" pitchFamily="34" charset="0"/>
              </a:rPr>
              <a:t>ההישגי- להתקדם לרמות ובוסים יותר קשים ומאתגרים,</a:t>
            </a:r>
          </a:p>
          <a:p>
            <a:pPr marL="285750" indent="-285750" algn="r" rtl="1">
              <a:lnSpc>
                <a:spcPct val="106000"/>
              </a:lnSpc>
              <a:spcAft>
                <a:spcPts val="800"/>
              </a:spcAft>
              <a:buFont typeface="Arial" panose="020B0604020202020204" pitchFamily="34" charset="0"/>
              <a:buChar char="•"/>
            </a:pPr>
            <a:endParaRPr lang="he-IL" sz="2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endParaRPr lang="en-US" sz="2000" dirty="0">
              <a:solidFill>
                <a:schemeClr val="tx1"/>
              </a:solidFill>
            </a:endParaRPr>
          </a:p>
        </p:txBody>
      </p:sp>
      <p:pic>
        <p:nvPicPr>
          <p:cNvPr id="5" name="תמונה 4">
            <a:extLst>
              <a:ext uri="{FF2B5EF4-FFF2-40B4-BE49-F238E27FC236}">
                <a16:creationId xmlns:a16="http://schemas.microsoft.com/office/drawing/2014/main" id="{E51E454C-6FAC-2BDF-9B50-ACB04DDA6743}"/>
              </a:ext>
            </a:extLst>
          </p:cNvPr>
          <p:cNvPicPr>
            <a:picLocks noChangeAspect="1"/>
          </p:cNvPicPr>
          <p:nvPr/>
        </p:nvPicPr>
        <p:blipFill>
          <a:blip r:embed="rId3"/>
          <a:stretch>
            <a:fillRect/>
          </a:stretch>
        </p:blipFill>
        <p:spPr>
          <a:xfrm>
            <a:off x="1571714" y="5357694"/>
            <a:ext cx="9878923" cy="996724"/>
          </a:xfrm>
          <a:prstGeom prst="rect">
            <a:avLst/>
          </a:prstGeom>
        </p:spPr>
      </p:pic>
      <p:pic>
        <p:nvPicPr>
          <p:cNvPr id="7" name="תמונה 6">
            <a:extLst>
              <a:ext uri="{FF2B5EF4-FFF2-40B4-BE49-F238E27FC236}">
                <a16:creationId xmlns:a16="http://schemas.microsoft.com/office/drawing/2014/main" id="{1EAF6575-FBAA-C25F-CCAD-4F85FB9097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843" y="533650"/>
            <a:ext cx="1538871" cy="996725"/>
          </a:xfrm>
          <a:prstGeom prst="rect">
            <a:avLst/>
          </a:prstGeom>
          <a:noFill/>
          <a:ln>
            <a:noFill/>
          </a:ln>
        </p:spPr>
      </p:pic>
      <p:pic>
        <p:nvPicPr>
          <p:cNvPr id="5122" name="Picture 2">
            <a:extLst>
              <a:ext uri="{FF2B5EF4-FFF2-40B4-BE49-F238E27FC236}">
                <a16:creationId xmlns:a16="http://schemas.microsoft.com/office/drawing/2014/main" id="{C48B1C00-7335-26CA-138F-27F0A459E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390" y="2771373"/>
            <a:ext cx="342900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87F8DB7-7BEC-C5BE-2B93-D17C74694B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2390" y="498951"/>
            <a:ext cx="34290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4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רגשות:</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0" y="1560444"/>
            <a:ext cx="6096000" cy="3329608"/>
          </a:xfrm>
        </p:spPr>
        <p:txBody>
          <a:bodyPr vert="horz" lIns="91440" tIns="45720" rIns="91440" bIns="45720" rtlCol="0">
            <a:normAutofit/>
          </a:bodyPr>
          <a:lstStyle/>
          <a:p>
            <a:pPr algn="r" rtl="1">
              <a:lnSpc>
                <a:spcPct val="91000"/>
              </a:lnSpc>
            </a:pPr>
            <a:r>
              <a:rPr lang="he-IL" sz="2100" b="1" dirty="0">
                <a:effectLst/>
                <a:latin typeface="Calibri" panose="020F0502020204030204" pitchFamily="34" charset="0"/>
                <a:ea typeface="Calibri" panose="020F0502020204030204" pitchFamily="34" charset="0"/>
                <a:cs typeface="Arial" panose="020B0604020202020204" pitchFamily="34" charset="0"/>
              </a:rPr>
              <a:t>רגשות שהתעוררו בפעם הראשונה הם:</a:t>
            </a:r>
            <a:endParaRPr lang="he-IL" sz="2100" b="1" dirty="0">
              <a:solidFill>
                <a:schemeClr val="tx1"/>
              </a:solidFill>
            </a:endParaRPr>
          </a:p>
          <a:p>
            <a:pPr marL="685800" indent="-685800" algn="r" rtl="1">
              <a:lnSpc>
                <a:spcPct val="91000"/>
              </a:lnSpc>
              <a:buFont typeface="Arial" panose="020B0604020202020204" pitchFamily="34" charset="0"/>
              <a:buChar char="•"/>
            </a:pPr>
            <a:r>
              <a:rPr lang="he-IL" sz="2100" b="1" dirty="0">
                <a:solidFill>
                  <a:schemeClr val="tx1"/>
                </a:solidFill>
              </a:rPr>
              <a:t>סקרנות</a:t>
            </a:r>
          </a:p>
          <a:p>
            <a:pPr marL="685800" indent="-685800" algn="r" rtl="1">
              <a:lnSpc>
                <a:spcPct val="91000"/>
              </a:lnSpc>
              <a:buFont typeface="Arial" panose="020B0604020202020204" pitchFamily="34" charset="0"/>
              <a:buChar char="•"/>
            </a:pPr>
            <a:r>
              <a:rPr lang="he-IL" sz="2100" b="1" dirty="0"/>
              <a:t>התלהבות</a:t>
            </a:r>
          </a:p>
          <a:p>
            <a:pPr marL="685800" indent="-685800" algn="r" rtl="1">
              <a:lnSpc>
                <a:spcPct val="91000"/>
              </a:lnSpc>
              <a:buFont typeface="Arial" panose="020B0604020202020204" pitchFamily="34" charset="0"/>
              <a:buChar char="•"/>
            </a:pPr>
            <a:r>
              <a:rPr lang="he-IL" sz="2100" b="1" dirty="0"/>
              <a:t>חרדה(לחץ ומתח)</a:t>
            </a:r>
          </a:p>
          <a:p>
            <a:pPr marL="685800" indent="-685800" algn="r" rtl="1">
              <a:lnSpc>
                <a:spcPct val="91000"/>
              </a:lnSpc>
              <a:buFont typeface="Arial" panose="020B0604020202020204" pitchFamily="34" charset="0"/>
              <a:buChar char="•"/>
            </a:pPr>
            <a:r>
              <a:rPr lang="he-IL" sz="2100" b="1" dirty="0"/>
              <a:t>חברות(במצב 2 שחקנים אונליין)</a:t>
            </a:r>
          </a:p>
          <a:p>
            <a:pPr marL="685800" indent="-685800" algn="r" rtl="1">
              <a:lnSpc>
                <a:spcPct val="91000"/>
              </a:lnSpc>
              <a:buFont typeface="Arial" panose="020B0604020202020204" pitchFamily="34" charset="0"/>
              <a:buChar char="•"/>
            </a:pPr>
            <a:r>
              <a:rPr lang="he-IL" sz="2100" b="1" dirty="0"/>
              <a:t>עיצוב המשחק: צחוק וכיף(בגלל מראה קומיקס)</a:t>
            </a:r>
            <a:endParaRPr lang="en-US" sz="2100" b="1" dirty="0"/>
          </a:p>
          <a:p>
            <a:pPr marL="685800" indent="-685800" algn="r" rtl="1">
              <a:lnSpc>
                <a:spcPct val="91000"/>
              </a:lnSpc>
              <a:buFont typeface="Arial" panose="020B0604020202020204" pitchFamily="34" charset="0"/>
              <a:buChar char="•"/>
            </a:pPr>
            <a:endParaRPr lang="en-US" sz="2100" b="1" dirty="0">
              <a:solidFill>
                <a:schemeClr val="tx1"/>
              </a:solidFill>
            </a:endParaRPr>
          </a:p>
        </p:txBody>
      </p:sp>
      <p:pic>
        <p:nvPicPr>
          <p:cNvPr id="5" name="תמונה 4">
            <a:extLst>
              <a:ext uri="{FF2B5EF4-FFF2-40B4-BE49-F238E27FC236}">
                <a16:creationId xmlns:a16="http://schemas.microsoft.com/office/drawing/2014/main" id="{F41B9E9F-E024-21B7-5C65-1974B7AF1A87}"/>
              </a:ext>
            </a:extLst>
          </p:cNvPr>
          <p:cNvPicPr>
            <a:picLocks noChangeAspect="1"/>
          </p:cNvPicPr>
          <p:nvPr/>
        </p:nvPicPr>
        <p:blipFill>
          <a:blip r:embed="rId3"/>
          <a:stretch>
            <a:fillRect/>
          </a:stretch>
        </p:blipFill>
        <p:spPr>
          <a:xfrm>
            <a:off x="3048000" y="5297556"/>
            <a:ext cx="7698105" cy="1174287"/>
          </a:xfrm>
          <a:prstGeom prst="rect">
            <a:avLst/>
          </a:prstGeom>
        </p:spPr>
      </p:pic>
      <p:pic>
        <p:nvPicPr>
          <p:cNvPr id="7" name="תמונה 6" descr="תמונה שמכילה ציור, אומנות ילדים, תמונה, איור&#10;&#10;התיאור נוצר באופן אוטומטי">
            <a:extLst>
              <a:ext uri="{FF2B5EF4-FFF2-40B4-BE49-F238E27FC236}">
                <a16:creationId xmlns:a16="http://schemas.microsoft.com/office/drawing/2014/main" id="{169AA1CF-54AF-6FF7-CBB0-FFAED0E9D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7469" y="711766"/>
            <a:ext cx="5229225" cy="1697355"/>
          </a:xfrm>
          <a:prstGeom prst="rect">
            <a:avLst/>
          </a:prstGeom>
        </p:spPr>
      </p:pic>
      <p:pic>
        <p:nvPicPr>
          <p:cNvPr id="8" name="תמונה 7" descr="Cuphead Vinyl Figure, 4.5&quot; Cuphead Action Figure and Mugman Toys - Youtooz  Collection Based on Cuphead Games : Amazon.ae: Toys">
            <a:extLst>
              <a:ext uri="{FF2B5EF4-FFF2-40B4-BE49-F238E27FC236}">
                <a16:creationId xmlns:a16="http://schemas.microsoft.com/office/drawing/2014/main" id="{D811DB74-EAE7-ED1D-4D1C-BF577B9D30A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845" y="345620"/>
            <a:ext cx="937363" cy="1214823"/>
          </a:xfrm>
          <a:prstGeom prst="rect">
            <a:avLst/>
          </a:prstGeom>
          <a:noFill/>
          <a:ln>
            <a:noFill/>
          </a:ln>
        </p:spPr>
      </p:pic>
      <p:pic>
        <p:nvPicPr>
          <p:cNvPr id="9" name="תמונה 8">
            <a:extLst>
              <a:ext uri="{FF2B5EF4-FFF2-40B4-BE49-F238E27FC236}">
                <a16:creationId xmlns:a16="http://schemas.microsoft.com/office/drawing/2014/main" id="{AB9156F7-3C67-69C5-6DA7-541FB86D73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7468" y="2704144"/>
            <a:ext cx="5229225" cy="2298389"/>
          </a:xfrm>
          <a:prstGeom prst="rect">
            <a:avLst/>
          </a:prstGeom>
        </p:spPr>
      </p:pic>
    </p:spTree>
    <p:extLst>
      <p:ext uri="{BB962C8B-B14F-4D97-AF65-F5344CB8AC3E}">
        <p14:creationId xmlns:p14="http://schemas.microsoft.com/office/powerpoint/2010/main" val="284131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1238249" y="145239"/>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סיפור-רקע:</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714948" y="1314483"/>
            <a:ext cx="5783126" cy="3614775"/>
          </a:xfrm>
        </p:spPr>
        <p:txBody>
          <a:bodyPr vert="horz" lIns="91440" tIns="45720" rIns="91440" bIns="45720" rtlCol="0">
            <a:normAutofit fontScale="77500" lnSpcReduction="20000"/>
          </a:bodyPr>
          <a:lstStyle/>
          <a:p>
            <a:pPr marL="457200" algn="r" rtl="1">
              <a:lnSpc>
                <a:spcPct val="107000"/>
              </a:lnSpc>
            </a:pPr>
            <a:r>
              <a:rPr lang="he-IL" sz="2200" b="1" kern="100" dirty="0">
                <a:effectLst/>
                <a:latin typeface="Calibri" panose="020F0502020204030204" pitchFamily="34" charset="0"/>
                <a:ea typeface="Calibri" panose="020F0502020204030204" pitchFamily="34" charset="0"/>
                <a:cs typeface="Arial" panose="020B0604020202020204" pitchFamily="34" charset="0"/>
              </a:rPr>
              <a:t>במקום קסום באי </a:t>
            </a:r>
            <a:r>
              <a:rPr lang="he-IL" sz="2200" b="1" kern="100" dirty="0" err="1">
                <a:effectLst/>
                <a:latin typeface="Calibri" panose="020F0502020204030204" pitchFamily="34" charset="0"/>
                <a:ea typeface="Calibri" panose="020F0502020204030204" pitchFamily="34" charset="0"/>
                <a:cs typeface="Arial" panose="020B0604020202020204" pitchFamily="34" charset="0"/>
              </a:rPr>
              <a:t>אינקוול</a:t>
            </a:r>
            <a:r>
              <a:rPr lang="he-IL" sz="2200" b="1" kern="100" dirty="0">
                <a:effectLst/>
                <a:latin typeface="Calibri" panose="020F0502020204030204" pitchFamily="34" charset="0"/>
                <a:ea typeface="Calibri" panose="020F0502020204030204" pitchFamily="34" charset="0"/>
                <a:cs typeface="Arial" panose="020B0604020202020204" pitchFamily="34" charset="0"/>
              </a:rPr>
              <a:t>, חיו שני אחים ,</a:t>
            </a:r>
            <a:r>
              <a:rPr lang="en-US" sz="2200" b="1" kern="100" dirty="0">
                <a:effectLst/>
                <a:latin typeface="Calibri" panose="020F0502020204030204" pitchFamily="34" charset="0"/>
                <a:ea typeface="Calibri" panose="020F0502020204030204" pitchFamily="34" charset="0"/>
                <a:cs typeface="Arial" panose="020B0604020202020204" pitchFamily="34" charset="0"/>
              </a:rPr>
              <a:t> Cuphead</a:t>
            </a:r>
            <a:r>
              <a:rPr lang="he-IL" sz="2200" b="1" kern="100" dirty="0">
                <a:effectLst/>
                <a:latin typeface="Calibri" panose="020F0502020204030204" pitchFamily="34" charset="0"/>
                <a:ea typeface="Calibri" panose="020F0502020204030204" pitchFamily="34" charset="0"/>
                <a:cs typeface="Arial" panose="020B0604020202020204" pitchFamily="34" charset="0"/>
              </a:rPr>
              <a:t>ו- </a:t>
            </a:r>
            <a:r>
              <a:rPr lang="en-US" sz="2200" b="1" kern="100" dirty="0">
                <a:effectLst/>
                <a:latin typeface="Calibri" panose="020F0502020204030204" pitchFamily="34" charset="0"/>
                <a:ea typeface="Calibri" panose="020F0502020204030204" pitchFamily="34" charset="0"/>
                <a:cs typeface="Arial" panose="020B0604020202020204" pitchFamily="34" charset="0"/>
              </a:rPr>
              <a:t>Mugman</a:t>
            </a:r>
            <a:r>
              <a:rPr lang="en-US" sz="2200" b="1" kern="100" dirty="0">
                <a:effectLst/>
                <a:latin typeface="Arial" panose="020B0604020202020204" pitchFamily="34" charset="0"/>
                <a:ea typeface="Calibri" panose="020F0502020204030204" pitchFamily="34" charset="0"/>
                <a:cs typeface="Arial" panose="020B0604020202020204" pitchFamily="34" charset="0"/>
              </a:rPr>
              <a:t> </a:t>
            </a:r>
            <a:r>
              <a:rPr lang="he-IL" sz="2200" b="1" kern="100" dirty="0">
                <a:effectLst/>
                <a:latin typeface="Arial" panose="020B0604020202020204" pitchFamily="34" charset="0"/>
                <a:ea typeface="Calibri" panose="020F0502020204030204" pitchFamily="34" charset="0"/>
                <a:cs typeface="Arial" panose="020B0604020202020204" pitchFamily="34" charset="0"/>
              </a:rPr>
              <a:t>- שני ילדים חובבי כיף שחיים תחת עינו הפקוחה של </a:t>
            </a:r>
            <a:r>
              <a:rPr lang="en-US" sz="2200" b="1" kern="100" dirty="0">
                <a:effectLst/>
                <a:latin typeface="Calibri" panose="020F0502020204030204" pitchFamily="34" charset="0"/>
                <a:ea typeface="Calibri" panose="020F0502020204030204" pitchFamily="34" charset="0"/>
                <a:cs typeface="Arial" panose="020B0604020202020204" pitchFamily="34" charset="0"/>
              </a:rPr>
              <a:t>Elder Kettle</a:t>
            </a:r>
            <a:r>
              <a:rPr lang="he-IL" sz="2200" b="1" kern="100" dirty="0">
                <a:effectLst/>
                <a:latin typeface="Calibri" panose="020F0502020204030204" pitchFamily="34" charset="0"/>
                <a:ea typeface="Calibri" panose="020F0502020204030204" pitchFamily="34" charset="0"/>
                <a:cs typeface="Arial" panose="020B0604020202020204" pitchFamily="34" charset="0"/>
              </a:rPr>
              <a:t>.</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pPr>
            <a:r>
              <a:rPr lang="he-IL" sz="2200" b="1" kern="100" dirty="0">
                <a:effectLst/>
                <a:latin typeface="Calibri" panose="020F0502020204030204" pitchFamily="34" charset="0"/>
                <a:ea typeface="Calibri" panose="020F0502020204030204" pitchFamily="34" charset="0"/>
                <a:cs typeface="Arial" panose="020B0604020202020204" pitchFamily="34" charset="0"/>
              </a:rPr>
              <a:t>למרות אזהרותיו של קטל אלדר, האחים יוצאים ליער ומאבדים את הדרך ומגיעים בטעות לקזינו השטן ,הם נכנסים לשם ומתחילים להמר.</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marL="457200" algn="r" rtl="1">
              <a:lnSpc>
                <a:spcPct val="107000"/>
              </a:lnSpc>
            </a:pPr>
            <a:r>
              <a:rPr lang="he-IL" sz="2200" b="1" kern="100" dirty="0">
                <a:effectLst/>
                <a:latin typeface="Calibri" panose="020F0502020204030204" pitchFamily="34" charset="0"/>
                <a:ea typeface="Calibri" panose="020F0502020204030204" pitchFamily="34" charset="0"/>
                <a:cs typeface="Arial" panose="020B0604020202020204" pitchFamily="34" charset="0"/>
              </a:rPr>
              <a:t>לאחר רצף ארוך של ניצחונות, השטן בכבודו ובעצמו מופיע ומציע להם עסקה ,לתת להם את כל הכסף בקזינו אם הם יזכרו בעוד סבב אחד ובמידה ויפסידו- הוא יקבל את נשמותיהם.</a:t>
            </a:r>
          </a:p>
          <a:p>
            <a:pPr marL="457200" algn="r" rtl="1">
              <a:lnSpc>
                <a:spcPct val="107000"/>
              </a:lnSpc>
            </a:pPr>
            <a:r>
              <a:rPr lang="he-IL" sz="22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סיפור הרקע מועבר בתחילת המשחק באמצעות רצף תמונות בספר</a:t>
            </a:r>
            <a:endParaRPr lang="en-US" sz="22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600" dirty="0">
                <a:effectLst/>
                <a:latin typeface="Arial" panose="020B0604020202020204" pitchFamily="34" charset="0"/>
                <a:ea typeface="Calibri" panose="020F0502020204030204" pitchFamily="34" charset="0"/>
                <a:cs typeface="Arial" panose="020B0604020202020204" pitchFamily="34" charset="0"/>
              </a:rPr>
              <a:t>.</a:t>
            </a:r>
            <a:endParaRPr lang="he-IL" sz="1600" dirty="0">
              <a:latin typeface="Calibri" panose="020F0502020204030204" pitchFamily="34" charset="0"/>
              <a:ea typeface="Calibri" panose="020F0502020204030204" pitchFamily="34" charset="0"/>
              <a:cs typeface="Arial" panose="020B0604020202020204" pitchFamily="34" charset="0"/>
            </a:endParaRPr>
          </a:p>
          <a:p>
            <a:pPr algn="l">
              <a:lnSpc>
                <a:spcPct val="91000"/>
              </a:lnSpc>
            </a:pPr>
            <a:endParaRPr lang="en-US" sz="1200" dirty="0">
              <a:solidFill>
                <a:schemeClr val="tx1"/>
              </a:solidFill>
            </a:endParaRPr>
          </a:p>
        </p:txBody>
      </p:sp>
      <p:pic>
        <p:nvPicPr>
          <p:cNvPr id="5" name="תמונה 4">
            <a:extLst>
              <a:ext uri="{FF2B5EF4-FFF2-40B4-BE49-F238E27FC236}">
                <a16:creationId xmlns:a16="http://schemas.microsoft.com/office/drawing/2014/main" id="{38194CFB-0E57-7360-BCAF-19F6CC9F7AF2}"/>
              </a:ext>
            </a:extLst>
          </p:cNvPr>
          <p:cNvPicPr>
            <a:picLocks noChangeAspect="1"/>
          </p:cNvPicPr>
          <p:nvPr/>
        </p:nvPicPr>
        <p:blipFill>
          <a:blip r:embed="rId3"/>
          <a:stretch>
            <a:fillRect/>
          </a:stretch>
        </p:blipFill>
        <p:spPr>
          <a:xfrm>
            <a:off x="2317263" y="5287388"/>
            <a:ext cx="8361623" cy="1209449"/>
          </a:xfrm>
          <a:prstGeom prst="rect">
            <a:avLst/>
          </a:prstGeom>
        </p:spPr>
      </p:pic>
      <p:pic>
        <p:nvPicPr>
          <p:cNvPr id="6" name="תמונה 5" descr="תמונה שמכילה טקסט, פוסטר, איור, יונק&#10;&#10;התיאור נוצר באופן אוטומטי">
            <a:extLst>
              <a:ext uri="{FF2B5EF4-FFF2-40B4-BE49-F238E27FC236}">
                <a16:creationId xmlns:a16="http://schemas.microsoft.com/office/drawing/2014/main" id="{D44CB123-DA6F-224A-8233-E88E33D65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571" y="2712290"/>
            <a:ext cx="4963886" cy="2109200"/>
          </a:xfrm>
          <a:prstGeom prst="rect">
            <a:avLst/>
          </a:prstGeom>
        </p:spPr>
      </p:pic>
      <p:pic>
        <p:nvPicPr>
          <p:cNvPr id="7" name="תמונה 6" descr="תמונה שמכילה טקסט, ציור, סרט מצויר, תמונה&#10;&#10;התיאור נוצר באופן אוטומטי">
            <a:extLst>
              <a:ext uri="{FF2B5EF4-FFF2-40B4-BE49-F238E27FC236}">
                <a16:creationId xmlns:a16="http://schemas.microsoft.com/office/drawing/2014/main" id="{A604ACBC-C27B-8FBF-8BE1-1EC0018855BF}"/>
              </a:ext>
            </a:extLst>
          </p:cNvPr>
          <p:cNvPicPr>
            <a:picLocks noChangeAspect="1"/>
          </p:cNvPicPr>
          <p:nvPr/>
        </p:nvPicPr>
        <p:blipFill>
          <a:blip r:embed="rId5"/>
          <a:stretch>
            <a:fillRect/>
          </a:stretch>
        </p:blipFill>
        <p:spPr>
          <a:xfrm>
            <a:off x="6676571" y="145239"/>
            <a:ext cx="4963886" cy="2224662"/>
          </a:xfrm>
          <a:prstGeom prst="rect">
            <a:avLst/>
          </a:prstGeom>
        </p:spPr>
      </p:pic>
    </p:spTree>
    <p:extLst>
      <p:ext uri="{BB962C8B-B14F-4D97-AF65-F5344CB8AC3E}">
        <p14:creationId xmlns:p14="http://schemas.microsoft.com/office/powerpoint/2010/main" val="3110898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1168551" y="150666"/>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דמויות:</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4" y="1612585"/>
            <a:ext cx="5407964" cy="3011557"/>
          </a:xfrm>
        </p:spPr>
        <p:txBody>
          <a:bodyPr vert="horz" lIns="91440" tIns="45720" rIns="91440" bIns="45720" rtlCol="0">
            <a:normAutofit fontScale="70000" lnSpcReduction="20000"/>
          </a:bodyPr>
          <a:lstStyle/>
          <a:p>
            <a:pPr marL="285750" indent="-285750" algn="r" rtl="1">
              <a:lnSpc>
                <a:spcPct val="106000"/>
              </a:lnSpc>
              <a:spcAft>
                <a:spcPts val="800"/>
              </a:spcAft>
              <a:buFont typeface="Arial" panose="020B0604020202020204" pitchFamily="34" charset="0"/>
              <a:buChar char="•"/>
            </a:pPr>
            <a:r>
              <a:rPr lang="he-IL" sz="3200" dirty="0">
                <a:effectLst/>
                <a:latin typeface="Calibri" panose="020F0502020204030204" pitchFamily="34" charset="0"/>
                <a:ea typeface="Calibri" panose="020F0502020204030204" pitchFamily="34" charset="0"/>
                <a:cs typeface="Arial" panose="020B0604020202020204" pitchFamily="34" charset="0"/>
              </a:rPr>
              <a:t>במשחק אנו </a:t>
            </a:r>
            <a:r>
              <a:rPr lang="he-IL" sz="3200" dirty="0">
                <a:latin typeface="Calibri" panose="020F0502020204030204" pitchFamily="34" charset="0"/>
                <a:ea typeface="Calibri" panose="020F0502020204030204" pitchFamily="34" charset="0"/>
                <a:cs typeface="Arial" panose="020B0604020202020204" pitchFamily="34" charset="0"/>
              </a:rPr>
              <a:t>''הגיבורים'' בעל כורחנו בגלל שהפסדנו בהימור לשטן בקזינו</a:t>
            </a:r>
            <a:r>
              <a:rPr lang="en-US" sz="3200" dirty="0">
                <a:latin typeface="Calibri" panose="020F0502020204030204" pitchFamily="34" charset="0"/>
                <a:ea typeface="Calibri" panose="020F0502020204030204" pitchFamily="34" charset="0"/>
                <a:cs typeface="Arial" panose="020B0604020202020204" pitchFamily="34" charset="0"/>
              </a:rPr>
              <a:t>.</a:t>
            </a:r>
          </a:p>
          <a:p>
            <a:pPr marL="285750" indent="-285750" algn="r" rtl="1">
              <a:lnSpc>
                <a:spcPct val="106000"/>
              </a:lnSpc>
              <a:spcAft>
                <a:spcPts val="800"/>
              </a:spcAft>
              <a:buFont typeface="Arial" panose="020B0604020202020204" pitchFamily="34" charset="0"/>
              <a:buChar char="•"/>
            </a:pPr>
            <a:r>
              <a:rPr lang="he-IL" sz="3200" b="1" kern="100" dirty="0">
                <a:effectLst/>
                <a:latin typeface="Calibri" panose="020F0502020204030204" pitchFamily="34" charset="0"/>
                <a:ea typeface="Calibri" panose="020F0502020204030204" pitchFamily="34" charset="0"/>
                <a:cs typeface="Arial" panose="020B0604020202020204" pitchFamily="34" charset="0"/>
              </a:rPr>
              <a:t>שני אחים ,</a:t>
            </a:r>
            <a:r>
              <a:rPr lang="en-US" sz="3200" b="1" kern="100" dirty="0">
                <a:effectLst/>
                <a:latin typeface="Calibri" panose="020F0502020204030204" pitchFamily="34" charset="0"/>
                <a:ea typeface="Calibri" panose="020F0502020204030204" pitchFamily="34" charset="0"/>
                <a:cs typeface="Arial" panose="020B0604020202020204" pitchFamily="34" charset="0"/>
              </a:rPr>
              <a:t> Cuphead</a:t>
            </a:r>
            <a:r>
              <a:rPr lang="he-IL" sz="3200" b="1" kern="100" dirty="0">
                <a:effectLst/>
                <a:latin typeface="Calibri" panose="020F0502020204030204" pitchFamily="34" charset="0"/>
                <a:ea typeface="Calibri" panose="020F0502020204030204" pitchFamily="34" charset="0"/>
                <a:cs typeface="Arial" panose="020B0604020202020204" pitchFamily="34" charset="0"/>
              </a:rPr>
              <a:t>ו- </a:t>
            </a:r>
            <a:r>
              <a:rPr lang="en-US" sz="3200" b="1" kern="100" dirty="0">
                <a:effectLst/>
                <a:latin typeface="Calibri" panose="020F0502020204030204" pitchFamily="34" charset="0"/>
                <a:ea typeface="Calibri" panose="020F0502020204030204" pitchFamily="34" charset="0"/>
                <a:cs typeface="Arial" panose="020B0604020202020204" pitchFamily="34" charset="0"/>
              </a:rPr>
              <a:t>Mugman</a:t>
            </a:r>
            <a:r>
              <a:rPr lang="en-US" sz="3200" b="1" kern="100" dirty="0">
                <a:effectLst/>
                <a:latin typeface="Arial" panose="020B0604020202020204" pitchFamily="34" charset="0"/>
                <a:ea typeface="Calibri" panose="020F0502020204030204" pitchFamily="34" charset="0"/>
                <a:cs typeface="Arial" panose="020B0604020202020204" pitchFamily="34" charset="0"/>
              </a:rPr>
              <a:t> </a:t>
            </a:r>
            <a:r>
              <a:rPr lang="he-IL" sz="3200" b="1" kern="100" dirty="0">
                <a:effectLst/>
                <a:latin typeface="Arial" panose="020B0604020202020204" pitchFamily="34" charset="0"/>
                <a:ea typeface="Calibri" panose="020F0502020204030204" pitchFamily="34" charset="0"/>
                <a:cs typeface="Arial" panose="020B0604020202020204" pitchFamily="34" charset="0"/>
              </a:rPr>
              <a:t>- שני ילדים</a:t>
            </a:r>
          </a:p>
          <a:p>
            <a:pPr marL="285750" indent="-285750" algn="r" rtl="1">
              <a:lnSpc>
                <a:spcPct val="106000"/>
              </a:lnSpc>
              <a:spcAft>
                <a:spcPts val="800"/>
              </a:spcAft>
              <a:buFont typeface="Arial" panose="020B0604020202020204" pitchFamily="34" charset="0"/>
              <a:buChar char="•"/>
            </a:pPr>
            <a:r>
              <a:rPr lang="he-IL" sz="3200" dirty="0">
                <a:latin typeface="Calibri" panose="020F0502020204030204" pitchFamily="34" charset="0"/>
                <a:ea typeface="Calibri" panose="020F0502020204030204" pitchFamily="34" charset="0"/>
                <a:cs typeface="Arial" panose="020B0604020202020204" pitchFamily="34" charset="0"/>
              </a:rPr>
              <a:t>המתנגדים הם הבוסים אשר אותם אנו צריכים להביס.</a:t>
            </a:r>
          </a:p>
          <a:p>
            <a:pPr marL="285750" indent="-285750" algn="r" rtl="1">
              <a:lnSpc>
                <a:spcPct val="106000"/>
              </a:lnSpc>
              <a:spcAft>
                <a:spcPts val="800"/>
              </a:spcAft>
              <a:buFont typeface="Arial" panose="020B0604020202020204" pitchFamily="34" charset="0"/>
              <a:buChar char="•"/>
            </a:pPr>
            <a:r>
              <a:rPr lang="he-IL" sz="3200" dirty="0">
                <a:effectLst/>
                <a:latin typeface="Calibri" panose="020F0502020204030204" pitchFamily="34" charset="0"/>
                <a:ea typeface="Calibri" panose="020F0502020204030204" pitchFamily="34" charset="0"/>
                <a:cs typeface="Arial" panose="020B0604020202020204" pitchFamily="34" charset="0"/>
              </a:rPr>
              <a:t>קיימות 2 דמויות לבחירה לשחק(בכללי אפשרי לשחק עם עוד שחקן אונליין או מקומי) </a:t>
            </a:r>
            <a:endParaRPr lang="en-US" sz="2000" dirty="0">
              <a:solidFill>
                <a:schemeClr val="tx1"/>
              </a:solidFill>
            </a:endParaRPr>
          </a:p>
        </p:txBody>
      </p:sp>
      <p:pic>
        <p:nvPicPr>
          <p:cNvPr id="6" name="תמונה 5">
            <a:extLst>
              <a:ext uri="{FF2B5EF4-FFF2-40B4-BE49-F238E27FC236}">
                <a16:creationId xmlns:a16="http://schemas.microsoft.com/office/drawing/2014/main" id="{B3B624B5-C3BE-B590-EB61-888D239665B3}"/>
              </a:ext>
            </a:extLst>
          </p:cNvPr>
          <p:cNvPicPr>
            <a:picLocks noChangeAspect="1"/>
          </p:cNvPicPr>
          <p:nvPr/>
        </p:nvPicPr>
        <p:blipFill>
          <a:blip r:embed="rId3"/>
          <a:stretch>
            <a:fillRect/>
          </a:stretch>
        </p:blipFill>
        <p:spPr>
          <a:xfrm>
            <a:off x="3287140" y="5029199"/>
            <a:ext cx="7351831" cy="1678135"/>
          </a:xfrm>
          <a:prstGeom prst="rect">
            <a:avLst/>
          </a:prstGeom>
        </p:spPr>
      </p:pic>
      <p:pic>
        <p:nvPicPr>
          <p:cNvPr id="8194" name="Picture 2" descr="Why Cuphead is perfect. There have been many incredible games… | by Tom  Dunstan | Medium">
            <a:extLst>
              <a:ext uri="{FF2B5EF4-FFF2-40B4-BE49-F238E27FC236}">
                <a16:creationId xmlns:a16="http://schemas.microsoft.com/office/drawing/2014/main" id="{5D99EF7F-2EC8-0574-5C0D-8944E4506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327" y="310561"/>
            <a:ext cx="3788229" cy="2204868"/>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6">
            <a:extLst>
              <a:ext uri="{FF2B5EF4-FFF2-40B4-BE49-F238E27FC236}">
                <a16:creationId xmlns:a16="http://schemas.microsoft.com/office/drawing/2014/main" id="{7E11A06C-05A8-970F-41BC-EE239D5F07D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39093" y="3044756"/>
            <a:ext cx="5151755" cy="1495425"/>
          </a:xfrm>
          <a:prstGeom prst="rect">
            <a:avLst/>
          </a:prstGeom>
          <a:noFill/>
          <a:ln>
            <a:noFill/>
          </a:ln>
        </p:spPr>
      </p:pic>
    </p:spTree>
    <p:extLst>
      <p:ext uri="{BB962C8B-B14F-4D97-AF65-F5344CB8AC3E}">
        <p14:creationId xmlns:p14="http://schemas.microsoft.com/office/powerpoint/2010/main" val="22405398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ראוי לציטוט">
  <a:themeElements>
    <a:clrScheme name="צהוב">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ראוי לציטוט">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ראוי לציטוט">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TM03457503[[fn=ראוי לציטוט]]</Template>
  <TotalTime>266</TotalTime>
  <Words>1685</Words>
  <Application>Microsoft Office PowerPoint</Application>
  <PresentationFormat>מסך רחב</PresentationFormat>
  <Paragraphs>111</Paragraphs>
  <Slides>12</Slides>
  <Notes>10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12</vt:i4>
      </vt:variant>
    </vt:vector>
  </HeadingPairs>
  <TitlesOfParts>
    <vt:vector size="18" baseType="lpstr">
      <vt:lpstr>Arial</vt:lpstr>
      <vt:lpstr>Calibri</vt:lpstr>
      <vt:lpstr>Century Gothic</vt:lpstr>
      <vt:lpstr>Gisha</vt:lpstr>
      <vt:lpstr>Wingdings 2</vt:lpstr>
      <vt:lpstr>ראוי לציטוט</vt:lpstr>
      <vt:lpstr>Cuphead</vt:lpstr>
      <vt:lpstr>הקדמה</vt:lpstr>
      <vt:lpstr>מצגת של PowerPoint‏</vt:lpstr>
      <vt:lpstr>אתגר</vt:lpstr>
      <vt:lpstr>זרימה:</vt:lpstr>
      <vt:lpstr>שעשוע:</vt:lpstr>
      <vt:lpstr>רגשות:</vt:lpstr>
      <vt:lpstr>סיפור-רקע:</vt:lpstr>
      <vt:lpstr>דמויות:</vt:lpstr>
      <vt:lpstr>עלילה:</vt:lpstr>
      <vt:lpstr>עולם:</vt:lpstr>
      <vt:lpstr>לסיכום: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Hearthstone - Analysis</dc:title>
  <dc:creator>Itzhakov, Avital</dc:creator>
  <cp:lastModifiedBy>לירון חסוי</cp:lastModifiedBy>
  <cp:revision>52</cp:revision>
  <dcterms:created xsi:type="dcterms:W3CDTF">2021-11-20T14:08:28Z</dcterms:created>
  <dcterms:modified xsi:type="dcterms:W3CDTF">2024-02-07T03:22:38Z</dcterms:modified>
</cp:coreProperties>
</file>